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bdf9b7db-e594-5712-360b-90d386dd1301}">
          <p14:sldIdLst>
            <p14:sldId id="256"/>
            <p14:sldId id="257"/>
            <p14:sldId id="258"/>
          </p14:sldIdLst>
        </p14:section>
        <p14:section name="Emergencies" id="{c3257c49-5b93-49bd-130a-c7bc76093616}">
          <p14:sldIdLst>
            <p14:sldId id="259"/>
            <p14:sldId id="260"/>
          </p14:sldIdLst>
        </p14:section>
        <p14:section name="How urgent" id="{d9dba926-33fe-a031-3f45-968420d17ecc}">
          <p14:sldIdLst>
            <p14:sldId id="261"/>
            <p14:sldId id="262"/>
            <p14:sldId id="263"/>
          </p14:sldIdLst>
        </p14:section>
        <p14:section name="What to send" id="{375eaca7-21d6-9d62-5322-d6778534bd49}">
          <p14:sldIdLst>
            <p14:sldId id="264"/>
            <p14:sldId id="265"/>
            <p14:sldId id="266"/>
          </p14:sldIdLst>
        </p14:section>
        <p14:section name="Right place" id="{6f04d0e4-29e9-ee3a-f2f3-aed97e308e30}">
          <p14:sldIdLst>
            <p14:sldId id="267"/>
            <p14:sldId id="268"/>
          </p14:sldIdLst>
        </p14:section>
        <p14:section name="Children, shared care and the wait" id="{445b8820-8599-053e-36e3-7a9f43668025}">
          <p14:sldIdLst>
            <p14:sldId id="269"/>
            <p14:sldId id="270"/>
            <p14:sldId id="271"/>
          </p14:sldIdLst>
        </p14:section>
        <p14:section name="Summary" id="{f7ba987b-4c63-b835-e9e0-72edf65d79a3}">
          <p14:sldIdLst>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13212C"/>
                </a:solidFill>
                <a:latin typeface="+mn-lt"/>
              </a:defRPr>
            </a:pPr>
            <a:r>
              <a:rPr sz="1500" b="0" i="0" u="none" strike="noStrike">
                <a:solidFill>
                  <a:srgbClr val="13212C"/>
                </a:solidFill>
                <a:latin typeface="+mn-lt"/>
              </a:rPr>
              <a:t>Healthy people who test ANA-positive, by titer</a:t>
            </a:r>
          </a:p>
        </c:rich>
      </c:tx>
      <c:layout/>
      <c:overlay val="0"/>
    </c:title>
    <c:autoTitleDeleted val="0"/>
    <c:plotArea>
      <c:layout/>
      <c:barChart>
        <c:barDir val="col"/>
        <c:grouping val="clustered"/>
        <c:varyColors val="0"/>
        <c:ser>
          <c:idx val="0"/>
          <c:order val="0"/>
          <c:tx>
            <c:strRef>
              <c:f>Sheet1!$B$1</c:f>
              <c:strCache>
                <c:ptCount val="1"/>
                <c:pt idx="0">
                  <c:v>Healthy people ANA-positive</c:v>
                </c:pt>
              </c:strCache>
            </c:strRef>
          </c:tx>
          <c:spPr>
            <a:solidFill>
              <a:srgbClr val="14765F"/>
            </a:solidFill>
            <a:effectLst/>
          </c:spPr>
          <c:invertIfNegative val="0"/>
          <c:dLbls>
            <c:numFmt formatCode="0&quot;%&quot;" sourceLinked="0"/>
            <c:txPr>
              <a:bodyPr/>
              <a:lstStyle/>
              <a:p>
                <a:pPr>
                  <a:defRPr b="1" i="0" strike="noStrike" sz="1800" u="none">
                    <a:solidFill>
                      <a:srgbClr val="0C2233"/>
                    </a:solidFill>
                    <a:latin typeface="+mn-lt"/>
                  </a:defRPr>
                </a:pPr>
              </a:p>
            </c:txPr>
            <c:showLegendKey val="0"/>
            <c:showVal val="1"/>
            <c:showCatName val="0"/>
            <c:showSerName val="0"/>
            <c:showPercent val="0"/>
            <c:showBubbleSize val="0"/>
            <c:showLeaderLines val="0"/>
          </c:dLbls>
          <c:cat>
            <c:multiLvlStrRef>
              <c:f>Sheet1!$A$2:$A$4</c:f>
              <c:multiLvlStrCache>
                <c:ptCount val="3"/>
                <c:lvl>
                  <c:pt idx="0">
                    <c:v>1:40</c:v>
                  </c:pt>
                  <c:pt idx="1">
                    <c:v>1:80</c:v>
                  </c:pt>
                  <c:pt idx="2">
                    <c:v>1:160</c:v>
                  </c:pt>
                </c:lvl>
              </c:multiLvlStrCache>
            </c:multiLvlStrRef>
          </c:cat>
          <c:val>
            <c:numRef>
              <c:f>Sheet1!$B$2:$B$4</c:f>
              <c:numCache>
                <c:formatCode>General</c:formatCode>
                <c:ptCount val="3"/>
                <c:pt idx="0">
                  <c:v>32</c:v>
                </c:pt>
                <c:pt idx="1">
                  <c:v>13</c:v>
                </c:pt>
                <c:pt idx="2">
                  <c:v>5</c:v>
                </c:pt>
              </c:numCache>
            </c:numRef>
          </c:val>
        </c:ser>
        <c:dLbls>
          <c:numFmt formatCode="0&quot;%&quot;" sourceLinked="0"/>
          <c:txPr>
            <a:bodyPr/>
            <a:lstStyle/>
            <a:p>
              <a:pPr>
                <a:defRPr b="1" i="0" strike="noStrike" sz="1800" u="none">
                  <a:solidFill>
                    <a:srgbClr val="0C2233"/>
                  </a:solidFill>
                  <a:latin typeface="+mn-lt"/>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500" b="0" i="0" u="none" strike="noStrike">
                <a:solidFill>
                  <a:srgbClr val="13212C"/>
                </a:solidFill>
                <a:latin typeface="+mn-lt"/>
              </a:defRPr>
            </a:pPr>
            <a:endParaRPr lang="en-US"/>
          </a:p>
        </c:txPr>
        <c:crossAx val="2094734552"/>
        <c:crosses val="autoZero"/>
        <c:auto val="1"/>
        <c:lblAlgn val="ctr"/>
        <c:noMultiLvlLbl val="1"/>
      </c:catAx>
      <c:valAx>
        <c:axId val="2094734552"/>
        <c:scaling>
          <c:orientation val="minMax"/>
          <c:max val="40"/>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solidFill>
          <a:srgbClr val="EEF3F5"/>
        </a:solidFill>
        <a:ln>
          <a:noFill/>
        </a:ln>
        <a:effectLst/>
      </c:spPr>
    </c:plotArea>
    <c:plotVisOnly val="1"/>
    <c:dispBlanksAs val="span"/>
  </c:chart>
  <c:spPr>
    <a:solidFill>
      <a:srgbClr val="EEF3F5"/>
    </a:solid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length: 30 to 40 minutes. This talk is for primary care clinicians, residents and other referring clinicians. Add your own name and details here. Every figure in the deck is cited on the final slide, and the content mirrors rheumreferral.com, where each recommendation links to its source. Adapt timeframes to your local referral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Rheumatology capacity is limited and is projected to fall further behind demand. The 2015 ACR workforce study projected demand to exceed supply by 102% by 2030, with about half of the 2015 workforce expected to retire. When capacity is tight, triage decides who is seen first, and triage depends on the referral letter. In Graydon and Thompson's audit of 206 referrals, nearly half changed urgency once the patient was seen, and 17% turned out to be urgent. The letters for those patients were often missing the basics.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talk follows the questions a clinician asks when deciding on a referral: is this an emergency, how urgent is it, what should go with the referral, does it need rheumatology at all, and what happens next, including children, shared care of medicines, and what to do while the patient waits.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presentations need a phone call the same day, and often the emergency department or admission. Treatment frequently starts before the specialist visit. Connective tissue disease emergencies include lung hemorrhage, rapidly progressive interstitial lung disease, scleroderma renal crisis, severe lupus nephritis and catastrophic antiphospholipid syndrome. In suspected scleroderma renal crisis, start an ACE inhibitor promptly and avoid high-dose glucocorticoids. Macrophage activation syndrome should be suspected when fever persists with falling blood counts, a very high or rising ferritin, and a falling ESR and fibrinogen despite a high CRP.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Giant cell arteritis is the classic rheumatology emergency because vision loss can be permanent. Start glucocorticoids on the day of suspicion; biopsy or ultrasound can follow, but ultrasound findings can fade within days, so confirmation should be prompt. Visual symptoms need same-day eye or emergency care, and intravenous methylprednisolone is often used. Steroid-sparing options include tocilizumab and upadacitinib, which the FDA approved for GCA in 2025, with methotrexate as an alternative.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five levels match the When to Refer pages on rheumreferral.com, where 62 adult and pediatric conditions are listed with their features, actions and sources. The timeframes are typical targets rather than rules; local pathways come first. The bottom tier is labelled 'may not need referral' rather than 'never refer': some rheumatology practices are happy to see these patients, and an advice line or e-consult can help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inflammatory arthritis is the most time-sensitive routine outpatient referral. The key finding is joint swelling, not pain alone. EULAR's early arthritis recommendations advise that people with arthritis are seen within 6 weeks of symptom onset, and NICE advises urgent referral even when blood tests are normal. Hepatitis B and C results speed up DMARD starts. If symptoms are severe and the wait is long, discuss a short course of glucocorticoids with rheumatology rather than starting one before assessment.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ANA is the most common reason for referrals that don't need a rheumatology visit. About a third of healthy people are positive at 1:40, 13% at 1:80 and 5% at 1:160. Document why it was ordered and the titer and pattern, and check a CBC, metabolic panel and urinalysis. Order ENA panels and anti-dsDNA at higher titers or with symptoms, not when the ANA is negative and suspicion is low. Don't repeat the ANA: the titer doesn't track disease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clear question helps the triager most. A working diagnosis, the duration and the swollen joints are the three details most often missing. Saying that red flags are absent helps too. Attach reports rather than summarizing them, and include titers, patterns and reference ranges. Glucocorticoids can mask synovitis and change test results, so doses and dates matter. An editable referral template with these fields is free on rheumreferral.com.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letter can be triaged correctly in seconds. It states the duration, which joints are swollen on examination, objective results with values, what treatment has been tried and whether glucocorticoids were given, the pregnancy status, and a clear question. It also offers to start treatment locally with guidance, which can shorten time to treatment.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usual workup recommended before the referral is seen, not a gate to referral. The full pre-referral checklist on rheumreferral.com covers each condition group and also lists lab-triggered referral rules for results that arrive without a clear clinical picture. For systemic sclerosis, the 2023 ACR/CHEST guideline recommends PFTs with DLCO and HRCT to screen for interstitial lung disease. For axial spondyloarthritis, the 2026 ACR guideline prefers an AP pelvis X-ray as the first imaging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conditions are common in referral queues. With the right guidance, many can be managed in primary care, though referral practice varies and some rheumatology practices are happy to see them. Refer when something doesn't fit: osteoarthritis in an unusual pattern or at a young age, widespread pain with objective swelling or raised markers, or Raynaud's with ulcers, puffy fingers or a specific antibody. E-consults are best used to decide whether the patient needs to be seen and what to send first, not as a substitute for an examination when one is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problems need a different first destination. Septic arthritis is the most important: aspirate before antibiotics when the patient is stable, and remember that crystals and infection can coexist. Suspected malignancy follows the local cancer pathway. Cauda equina syndrome and cord compression are surgical emergencies. Isolated tendon, bursa and entrapment problems are usually best served by an MSK pathway unless inflammatory features are present.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children, rule out infection and malignancy before anything else. Leukemia and neuroblastoma can present like JIA, and glucocorticoids can obscure the diagnosis. JIA means joint swelling for 6 weeks or more starting before age 16; arrange an ophthalmology screening exam at referral, because uveitis is often silent, especially in young ANA-positive girls with oligoarthritis. Kawasaki disease needs IVIG, ideally within 10 days of fever onset. A positive ANA is common in healthy children and doesn't diagnose JIA or lupus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patients in remission or with low disease activity, primary care can share monitoring between rheumatology visits. The prescribing team's shared-care plan takes precedence over this summary. The BSR 2025 guideline allows longer intervals for some stable patients after an individual risk review, and stresses trends over single results. Hold DMARDs during a serious infection and restart when it has resolved. Plan live vaccines before immunosuppression starts. The DMARD monitoring card on rheumreferral.com lists baseline tests, cautions and pregnancy advice drug by drug.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why you're referring, roughly how long the wait may be, and what you've already arranged. Photos and a symptom diary make the first visit much more productive. Give clear safety-net advice. A printable patient handout covering all of this is free on rheumreferral.com. Exceptions to avoiding glucocorticoids include suspected giant cell arteritis, where they should start the same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repeating the five messages. Point the audience to rheumreferral.com for the condition-by-condition guidance, the step-by-step Ask the Assistant tool, and the printable downloads.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in this talk is on rheumreferral.com, free, with a source for every recommendation. The site was reviewed in October 2026 against current ACR, EULAR, BSR and other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links for every source are on rheumreferral.com, where each condition page lists its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RR_TITLE">
    <p:bg>
      <p:bgPr>
        <a:solidFill>
          <a:schemeClr val="tx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 y="685800"/>
            <a:ext cx="777240" cy="777240"/>
          </a:xfrm>
          <a:prstGeom prst="rect">
            <a:avLst/>
          </a:prstGeom>
        </p:spPr>
      </p:pic>
      <p:sp>
        <p:nvSpPr>
          <p:cNvPr id="3" name="Text 0"/>
          <p:cNvSpPr/>
          <p:nvPr>
            <p:ph idx="101" type="body" hasCustomPrompt="1"/>
          </p:nvPr>
        </p:nvSpPr>
        <p:spPr>
          <a:xfrm>
            <a:off x="731520" y="1874520"/>
            <a:ext cx="10607040" cy="384048"/>
          </a:xfrm>
          <a:prstGeom prst="rect">
            <a:avLst/>
          </a:prstGeom>
          <a:noFill/>
          <a:ln/>
        </p:spPr>
        <p:txBody>
          <a:bodyPr wrap="square" rtlCol="0"/>
          <a:lstStyle>
            <a:lvl1pPr indent="0" marL="0">
              <a:buNone/>
              <a:defRPr lang="en-US" sz="1400" b="1" spc="200" kern="0" dirty="0">
                <a:solidFill>
                  <a:schemeClr val="accent2"/>
                </a:solidFill>
              </a:defRPr>
            </a:lvl1pPr>
          </a:lstStyle>
          <a:p>
            <a:pPr indent="0" marL="0">
              <a:buNone/>
            </a:pPr>
            <a:endParaRPr lang="en-US" sz="1400" dirty="0"/>
          </a:p>
        </p:txBody>
      </p:sp>
      <p:sp>
        <p:nvSpPr>
          <p:cNvPr id="4" name="Text 0"/>
          <p:cNvSpPr/>
          <p:nvPr>
            <p:ph idx="102" type="title" hasCustomPrompt="1"/>
          </p:nvPr>
        </p:nvSpPr>
        <p:spPr>
          <a:xfrm>
            <a:off x="731520" y="2286000"/>
            <a:ext cx="10424160" cy="1783080"/>
          </a:xfrm>
          <a:prstGeom prst="rect">
            <a:avLst/>
          </a:prstGeom>
          <a:noFill/>
          <a:ln/>
        </p:spPr>
        <p:txBody>
          <a:bodyPr wrap="square" rtlCol="0"/>
          <a:lstStyle>
            <a:lvl1pPr algn="l" indent="0" marL="0">
              <a:buNone/>
              <a:defRPr lang="en-US" sz="4400" b="1" dirty="0">
                <a:solidFill>
                  <a:schemeClr val="bg1"/>
                </a:solidFill>
              </a:defRPr>
            </a:lvl1pPr>
          </a:lstStyle>
          <a:p>
            <a:pPr algn="l" indent="0" marL="0">
              <a:buNone/>
            </a:pPr>
            <a:endParaRPr lang="en-US" sz="4400" dirty="0"/>
          </a:p>
        </p:txBody>
      </p:sp>
      <p:sp>
        <p:nvSpPr>
          <p:cNvPr id="5" name="Text 0"/>
          <p:cNvSpPr/>
          <p:nvPr>
            <p:ph idx="103" type="body" hasCustomPrompt="1"/>
          </p:nvPr>
        </p:nvSpPr>
        <p:spPr>
          <a:xfrm>
            <a:off x="731520" y="4114800"/>
            <a:ext cx="10241280" cy="822960"/>
          </a:xfrm>
          <a:prstGeom prst="rect">
            <a:avLst/>
          </a:prstGeom>
          <a:noFill/>
          <a:ln/>
        </p:spPr>
        <p:txBody>
          <a:bodyPr wrap="square" rtlCol="0"/>
          <a:lstStyle>
            <a:lvl1pPr indent="0" marL="0">
              <a:buNone/>
              <a:defRPr lang="en-US" sz="2000" dirty="0">
                <a:solidFill>
                  <a:schemeClr val="bg2"/>
                </a:solidFill>
              </a:defRPr>
            </a:lvl1pPr>
          </a:lstStyle>
          <a:p>
            <a:pPr indent="0" marL="0">
              <a:buNone/>
            </a:pPr>
            <a:endParaRPr lang="en-US" sz="2000" dirty="0"/>
          </a:p>
        </p:txBody>
      </p:sp>
      <p:sp>
        <p:nvSpPr>
          <p:cNvPr id="6" name="Text 0"/>
          <p:cNvSpPr/>
          <p:nvPr>
            <p:ph idx="104" type="body" hasCustomPrompt="1"/>
          </p:nvPr>
        </p:nvSpPr>
        <p:spPr>
          <a:xfrm>
            <a:off x="731520" y="5943600"/>
            <a:ext cx="10881360" cy="457200"/>
          </a:xfrm>
          <a:prstGeom prst="rect">
            <a:avLst/>
          </a:prstGeom>
          <a:noFill/>
          <a:ln/>
        </p:spPr>
        <p:txBody>
          <a:bodyPr wrap="square" rtlCol="0"/>
          <a:lstStyle>
            <a:lvl1pPr indent="0" marL="0">
              <a:buNone/>
              <a:defRPr lang="en-US" sz="1200" dirty="0">
                <a:solidFill>
                  <a:schemeClr val="bg2"/>
                </a:solidFill>
              </a:defRPr>
            </a:lvl1pPr>
          </a:lstStyle>
          <a:p>
            <a:pPr indent="0" marL="0">
              <a:buNone/>
            </a:pPr>
            <a:endParaRPr lang="en-US" sz="1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RR_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rtlCol="0"/>
          <a:lstStyle>
            <a:lvl1pPr indent="0" marL="0">
              <a:buNone/>
              <a:defRPr lang="en-US" sz="1200" b="1" spc="150" kern="0" dirty="0">
                <a:solidFill>
                  <a:schemeClr val="accent1"/>
                </a:solidFill>
              </a:defRPr>
            </a:lvl1pPr>
          </a:lstStyle>
          <a:p>
            <a:pPr indent="0" marL="0">
              <a:buNone/>
            </a:pP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rtlCol="0"/>
          <a:lstStyle>
            <a:lvl1pPr algn="l" indent="0" marL="0">
              <a:buNone/>
              <a:defRPr lang="en-US" sz="3200" b="1" dirty="0">
                <a:solidFill>
                  <a:schemeClr val="tx2"/>
                </a:solidFill>
              </a:defRPr>
            </a:lvl1pPr>
          </a:lstStyle>
          <a:p>
            <a:pPr algn="l" indent="0" marL="0">
              <a:buNone/>
            </a:pPr>
            <a:endParaRPr lang="en-US" sz="3200" dirty="0"/>
          </a:p>
        </p:txBody>
      </p:sp>
      <p:pic>
        <p:nvPicPr>
          <p:cNvPr id="4" name="Image 0" descr="preencoded.png">    </p:cNvPr>
          <p:cNvPicPr>
            <a:picLocks noChangeAspect="1"/>
          </p:cNvPicPr>
          <p:nvPr/>
        </p:nvPicPr>
        <p:blipFill>
          <a:blip r:embed="rId1"/>
          <a:stretch>
            <a:fillRect/>
          </a:stretch>
        </p:blipFill>
        <p:spPr>
          <a:xfrm>
            <a:off x="548640" y="6400800"/>
            <a:ext cx="219456" cy="219456"/>
          </a:xfrm>
          <a:prstGeom prst="rect">
            <a:avLst/>
          </a:prstGeom>
        </p:spPr>
      </p:pic>
      <p:sp>
        <p:nvSpPr>
          <p:cNvPr id="5" name="Text 0"/>
          <p:cNvSpPr/>
          <p:nvPr/>
        </p:nvSpPr>
        <p:spPr>
          <a:xfrm>
            <a:off x="841248" y="6382512"/>
            <a:ext cx="5486400" cy="256032"/>
          </a:xfrm>
          <a:prstGeom prst="rect">
            <a:avLst/>
          </a:prstGeom>
          <a:noFill/>
          <a:ln/>
        </p:spPr>
        <p:txBody>
          <a:bodyPr wrap="square" lIns="0" tIns="0" rIns="0" bIns="0" rtlCol="0" anchor="ctr"/>
          <a:lstStyle/>
          <a:p>
            <a:pPr indent="0" marL="0">
              <a:buNone/>
            </a:pPr>
            <a:r>
              <a:rPr lang="en-US" sz="1000" dirty="0">
                <a:solidFill>
                  <a:schemeClr val="tx1"/>
                </a:solidFill>
              </a:rPr>
              <a:t>RheumReferral · rheumreferral.com</a:t>
            </a:r>
            <a:endParaRPr lang="en-US" sz="10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RR_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9144000" cy="292608"/>
          </a:xfrm>
          <a:prstGeom prst="rect">
            <a:avLst/>
          </a:prstGeom>
          <a:noFill/>
          <a:ln/>
        </p:spPr>
        <p:txBody>
          <a:bodyPr wrap="square" rtlCol="0"/>
          <a:lstStyle>
            <a:lvl1pPr indent="0" marL="0">
              <a:buNone/>
              <a:defRPr lang="en-US" sz="1200" b="1" spc="15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1094415" cy="731520"/>
          </a:xfrm>
          <a:prstGeom prst="rect">
            <a:avLst/>
          </a:prstGeom>
          <a:noFill/>
          <a:ln/>
        </p:spPr>
        <p:txBody>
          <a:bodyPr wrap="square" rtlCol="0"/>
          <a:lstStyle>
            <a:lvl1pPr algn="l" indent="0" marL="0">
              <a:buNone/>
              <a:defRPr lang="en-US" sz="3400" b="1" dirty="0">
                <a:solidFill>
                  <a:schemeClr val="bg1"/>
                </a:solidFill>
              </a:defRPr>
            </a:lvl1pPr>
          </a:lstStyle>
          <a:p>
            <a:pPr algn="l" indent="0" marL="0">
              <a:buNone/>
            </a:pPr>
            <a:endParaRPr lang="en-US" sz="3400" dirty="0"/>
          </a:p>
        </p:txBody>
      </p:sp>
      <p:pic>
        <p:nvPicPr>
          <p:cNvPr id="4" name="Image 0" descr="preencoded.png">    </p:cNvPr>
          <p:cNvPicPr>
            <a:picLocks noChangeAspect="1"/>
          </p:cNvPicPr>
          <p:nvPr/>
        </p:nvPicPr>
        <p:blipFill>
          <a:blip r:embed="rId1"/>
          <a:stretch>
            <a:fillRect/>
          </a:stretch>
        </p:blipFill>
        <p:spPr>
          <a:xfrm>
            <a:off x="548640" y="6400800"/>
            <a:ext cx="219456" cy="219456"/>
          </a:xfrm>
          <a:prstGeom prst="rect">
            <a:avLst/>
          </a:prstGeom>
        </p:spPr>
      </p:pic>
      <p:sp>
        <p:nvSpPr>
          <p:cNvPr id="5" name="Text 0"/>
          <p:cNvSpPr/>
          <p:nvPr/>
        </p:nvSpPr>
        <p:spPr>
          <a:xfrm>
            <a:off x="841248" y="6382512"/>
            <a:ext cx="5486400" cy="256032"/>
          </a:xfrm>
          <a:prstGeom prst="rect">
            <a:avLst/>
          </a:prstGeom>
          <a:noFill/>
          <a:ln/>
        </p:spPr>
        <p:txBody>
          <a:bodyPr wrap="square" lIns="0" tIns="0" rIns="0" bIns="0" rtlCol="0" anchor="ctr"/>
          <a:lstStyle/>
          <a:p>
            <a:pPr indent="0" marL="0">
              <a:buNone/>
            </a:pPr>
            <a:r>
              <a:rPr lang="en-US" sz="1000" dirty="0">
                <a:solidFill>
                  <a:schemeClr val="bg2"/>
                </a:solidFill>
              </a:rPr>
              <a:t>RheumReferral · rheumreferral.com</a:t>
            </a:r>
            <a:endParaRPr lang="en-US" sz="10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3.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3.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slideLayout" Target="../slideLayouts/slideLayout3.xml"/><Relationship Id="rId1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3.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3.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3.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1" type="body" hasCustomPrompt="1"/>
          </p:nvPr>
        </p:nvSpPr>
        <p:spPr>
          <a:xfrm>
            <a:off x="731520" y="1874520"/>
            <a:ext cx="10607040" cy="384048"/>
          </a:xfrm>
          <a:prstGeom prst="rect">
            <a:avLst/>
          </a:prstGeom>
          <a:noFill/>
          <a:ln/>
        </p:spPr>
        <p:txBody>
          <a:bodyPr wrap="square" lIns="0" tIns="0" rIns="0" bIns="0" rtlCol="0"/>
          <a:lstStyle/>
          <a:p>
            <a:pPr indent="0" marL="0">
              <a:buNone/>
            </a:pPr>
            <a:r>
              <a:rPr lang="en-US" sz="1400" b="1" spc="200" kern="0" dirty="0">
                <a:solidFill>
                  <a:schemeClr val="accent2"/>
                </a:solidFill>
              </a:rPr>
              <a:t>RHEUMREFERRAL · EDUCATION FOR REFERRING CLINICIANS</a:t>
            </a:r>
            <a:endParaRPr lang="en-US" sz="1400" dirty="0"/>
          </a:p>
        </p:txBody>
      </p:sp>
      <p:sp>
        <p:nvSpPr>
          <p:cNvPr id="3" name="Text 0"/>
          <p:cNvSpPr/>
          <p:nvPr>
            <p:ph idx="102" type="title" hasCustomPrompt="1"/>
          </p:nvPr>
        </p:nvSpPr>
        <p:spPr>
          <a:xfrm>
            <a:off x="731520" y="2286000"/>
            <a:ext cx="10424160" cy="1783080"/>
          </a:xfrm>
          <a:prstGeom prst="rect">
            <a:avLst/>
          </a:prstGeom>
          <a:noFill/>
          <a:ln/>
        </p:spPr>
        <p:txBody>
          <a:bodyPr wrap="square" lIns="0" tIns="0" rIns="0" bIns="0" rtlCol="0" anchor="t"/>
          <a:lstStyle/>
          <a:p>
            <a:pPr algn="l" indent="0" marL="0">
              <a:buNone/>
            </a:pPr>
            <a:r>
              <a:rPr lang="en-US" sz="4400" b="1" dirty="0">
                <a:solidFill>
                  <a:schemeClr val="bg1"/>
                </a:solidFill>
              </a:rPr>
              <a:t>Getting the right patients to rheumatology at the right time</a:t>
            </a:r>
            <a:endParaRPr lang="en-US" sz="4400" dirty="0"/>
          </a:p>
        </p:txBody>
      </p:sp>
      <p:sp>
        <p:nvSpPr>
          <p:cNvPr id="4" name="Text 0"/>
          <p:cNvSpPr/>
          <p:nvPr>
            <p:ph idx="103" type="body" hasCustomPrompt="1"/>
          </p:nvPr>
        </p:nvSpPr>
        <p:spPr>
          <a:xfrm>
            <a:off x="731520" y="4114800"/>
            <a:ext cx="10241280" cy="822960"/>
          </a:xfrm>
          <a:prstGeom prst="rect">
            <a:avLst/>
          </a:prstGeom>
          <a:noFill/>
          <a:ln/>
        </p:spPr>
        <p:txBody>
          <a:bodyPr wrap="square" lIns="0" tIns="0" rIns="0" bIns="0" rtlCol="0" anchor="t"/>
          <a:lstStyle/>
          <a:p>
            <a:pPr indent="0" marL="0">
              <a:buNone/>
            </a:pPr>
            <a:r>
              <a:rPr lang="en-US" sz="2000" dirty="0">
                <a:solidFill>
                  <a:schemeClr val="bg2"/>
                </a:solidFill>
              </a:rPr>
              <a:t>When to refer, how urgently, what to send, and what may not need a referral</a:t>
            </a:r>
            <a:endParaRPr lang="en-US" sz="2000" dirty="0"/>
          </a:p>
        </p:txBody>
      </p:sp>
      <p:sp>
        <p:nvSpPr>
          <p:cNvPr id="5" name="Text 0"/>
          <p:cNvSpPr/>
          <p:nvPr>
            <p:ph idx="104" type="body" hasCustomPrompt="1"/>
          </p:nvPr>
        </p:nvSpPr>
        <p:spPr>
          <a:xfrm>
            <a:off x="731520" y="5943600"/>
            <a:ext cx="10881360" cy="457200"/>
          </a:xfrm>
          <a:prstGeom prst="rect">
            <a:avLst/>
          </a:prstGeom>
          <a:noFill/>
          <a:ln/>
        </p:spPr>
        <p:txBody>
          <a:bodyPr wrap="square" lIns="0" tIns="0" rIns="0" bIns="0" rtlCol="0" anchor="t"/>
          <a:lstStyle/>
          <a:p>
            <a:pPr indent="0" marL="0">
              <a:buNone/>
            </a:pPr>
            <a:r>
              <a:rPr lang="en-US" sz="1200" dirty="0">
                <a:solidFill>
                  <a:schemeClr val="bg2"/>
                </a:solidFill>
              </a:rPr>
              <a:t>Internal use only · rheumreferral.com · Reviewed October 2026 · Created by Vivek Mehta, MBBS, board-certified rheumatologist</a:t>
            </a:r>
            <a:endParaRPr lang="en-US" sz="1200" dirty="0"/>
          </a:p>
        </p:txBody>
      </p:sp>
      <p:sp>
        <p:nvSpPr>
          <p:cNvPr id="6" name="tier-mark-1"/>
          <p:cNvSpPr/>
          <p:nvPr/>
        </p:nvSpPr>
        <p:spPr>
          <a:xfrm>
            <a:off x="731520" y="5230368"/>
            <a:ext cx="457200" cy="109728"/>
          </a:xfrm>
          <a:prstGeom prst="roundRect">
            <a:avLst>
              <a:gd name="adj" fmla="val 50000"/>
            </a:avLst>
          </a:prstGeom>
          <a:solidFill>
            <a:schemeClr val="accent3"/>
          </a:solidFill>
          <a:ln/>
        </p:spPr>
      </p:sp>
      <p:sp>
        <p:nvSpPr>
          <p:cNvPr id="7" name="tier-mark-2"/>
          <p:cNvSpPr/>
          <p:nvPr/>
        </p:nvSpPr>
        <p:spPr>
          <a:xfrm>
            <a:off x="1298448" y="5230368"/>
            <a:ext cx="457200" cy="109728"/>
          </a:xfrm>
          <a:prstGeom prst="roundRect">
            <a:avLst>
              <a:gd name="adj" fmla="val 50000"/>
            </a:avLst>
          </a:prstGeom>
          <a:solidFill>
            <a:schemeClr val="accent4"/>
          </a:solidFill>
          <a:ln/>
        </p:spPr>
      </p:sp>
      <p:sp>
        <p:nvSpPr>
          <p:cNvPr id="8" name="tier-mark-3"/>
          <p:cNvSpPr/>
          <p:nvPr/>
        </p:nvSpPr>
        <p:spPr>
          <a:xfrm>
            <a:off x="1865376" y="5230368"/>
            <a:ext cx="457200" cy="109728"/>
          </a:xfrm>
          <a:prstGeom prst="roundRect">
            <a:avLst>
              <a:gd name="adj" fmla="val 50000"/>
            </a:avLst>
          </a:prstGeom>
          <a:solidFill>
            <a:schemeClr val="accent2"/>
          </a:solidFill>
          <a:ln/>
        </p:spPr>
      </p:sp>
      <p:sp>
        <p:nvSpPr>
          <p:cNvPr id="9" name="tier-mark-4"/>
          <p:cNvSpPr/>
          <p:nvPr/>
        </p:nvSpPr>
        <p:spPr>
          <a:xfrm>
            <a:off x="2432304" y="5230368"/>
            <a:ext cx="457200" cy="109728"/>
          </a:xfrm>
          <a:prstGeom prst="roundRect">
            <a:avLst>
              <a:gd name="adj" fmla="val 50000"/>
            </a:avLst>
          </a:prstGeom>
          <a:solidFill>
            <a:schemeClr val="accent5"/>
          </a:solidFill>
          <a:ln/>
        </p:spPr>
      </p:sp>
      <p:sp>
        <p:nvSpPr>
          <p:cNvPr id="10" name="tier-mark-5"/>
          <p:cNvSpPr/>
          <p:nvPr/>
        </p:nvSpPr>
        <p:spPr>
          <a:xfrm>
            <a:off x="2999232" y="5230368"/>
            <a:ext cx="457200" cy="109728"/>
          </a:xfrm>
          <a:prstGeom prst="roundRect">
            <a:avLst>
              <a:gd name="adj" fmla="val 50000"/>
            </a:avLst>
          </a:prstGeom>
          <a:solidFill>
            <a:schemeClr val="accent6"/>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WHY IT MATTERS</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Clear referrals get the right patients seen first</a:t>
            </a:r>
            <a:endParaRPr lang="en-US" sz="3200" dirty="0"/>
          </a:p>
        </p:txBody>
      </p:sp>
      <p:sp>
        <p:nvSpPr>
          <p:cNvPr id="4" name="card-6"/>
          <p:cNvSpPr/>
          <p:nvPr/>
        </p:nvSpPr>
        <p:spPr>
          <a:xfrm>
            <a:off x="548640" y="1554480"/>
            <a:ext cx="3515258" cy="3108960"/>
          </a:xfrm>
          <a:prstGeom prst="roundRect">
            <a:avLst>
              <a:gd name="adj" fmla="val 2941"/>
            </a:avLst>
          </a:prstGeom>
          <a:solidFill>
            <a:schemeClr val="bg2"/>
          </a:solidFill>
          <a:ln/>
        </p:spPr>
      </p:sp>
      <p:sp>
        <p:nvSpPr>
          <p:cNvPr id="5" name="text-7"/>
          <p:cNvSpPr txBox="1"/>
          <p:nvPr/>
        </p:nvSpPr>
        <p:spPr>
          <a:xfrm>
            <a:off x="868680" y="1783080"/>
            <a:ext cx="2875178" cy="1005840"/>
          </a:xfrm>
          <a:prstGeom prst="rect">
            <a:avLst/>
          </a:prstGeom>
          <a:noFill/>
          <a:ln/>
        </p:spPr>
        <p:txBody>
          <a:bodyPr wrap="square" lIns="0" tIns="0" rIns="0" bIns="0" rtlCol="0" anchor="ctr"/>
          <a:lstStyle/>
          <a:p>
            <a:pPr indent="0" marL="0">
              <a:buNone/>
            </a:pPr>
            <a:r>
              <a:rPr lang="en-US" sz="6000" b="1" dirty="0">
                <a:solidFill>
                  <a:schemeClr val="tx2"/>
                </a:solidFill>
                <a:latin typeface="+mj-lt" pitchFamily="34" charset="0"/>
                <a:ea typeface="+mj-lt" pitchFamily="34" charset="-122"/>
                <a:cs typeface="+mj-lt" pitchFamily="34" charset="-120"/>
              </a:rPr>
              <a:t>102%</a:t>
            </a:r>
            <a:endParaRPr lang="en-US" sz="6000" dirty="0"/>
          </a:p>
        </p:txBody>
      </p:sp>
      <p:sp>
        <p:nvSpPr>
          <p:cNvPr id="6" name="text-8"/>
          <p:cNvSpPr txBox="1"/>
          <p:nvPr/>
        </p:nvSpPr>
        <p:spPr>
          <a:xfrm>
            <a:off x="868680" y="2834640"/>
            <a:ext cx="2875178" cy="1143000"/>
          </a:xfrm>
          <a:prstGeom prst="rect">
            <a:avLst/>
          </a:prstGeom>
          <a:noFill/>
          <a:ln/>
        </p:spPr>
        <p:txBody>
          <a:bodyPr wrap="square" lIns="0" tIns="0" rIns="0" bIns="0" rtlCol="0" anchor="t"/>
          <a:lstStyle/>
          <a:p>
            <a:pPr indent="0" marL="0">
              <a:buNone/>
            </a:pPr>
            <a:r>
              <a:rPr lang="en-US" sz="1600" dirty="0">
                <a:solidFill>
                  <a:schemeClr val="tx1"/>
                </a:solidFill>
              </a:rPr>
              <a:t>projected excess of demand over supply for adult rheumatology care by 2030</a:t>
            </a:r>
            <a:endParaRPr lang="en-US" sz="1600" dirty="0"/>
          </a:p>
        </p:txBody>
      </p:sp>
      <p:sp>
        <p:nvSpPr>
          <p:cNvPr id="7" name="src-9"/>
          <p:cNvSpPr txBox="1"/>
          <p:nvPr/>
        </p:nvSpPr>
        <p:spPr>
          <a:xfrm>
            <a:off x="868680" y="4096512"/>
            <a:ext cx="2875178" cy="411480"/>
          </a:xfrm>
          <a:prstGeom prst="rect">
            <a:avLst/>
          </a:prstGeom>
          <a:noFill/>
          <a:ln/>
        </p:spPr>
        <p:txBody>
          <a:bodyPr wrap="square" lIns="0" tIns="0" rIns="0" bIns="0" rtlCol="0" anchor="t"/>
          <a:lstStyle/>
          <a:p>
            <a:pPr indent="0" marL="0">
              <a:buNone/>
            </a:pPr>
            <a:r>
              <a:rPr lang="en-US" sz="1200" dirty="0">
                <a:solidFill>
                  <a:schemeClr val="tx1">
                    <a:alpha val="70000"/>
                  </a:schemeClr>
                </a:solidFill>
              </a:rPr>
              <a:t>Battafarano et al., 2015 ACR Workforce Study (2018)</a:t>
            </a:r>
            <a:endParaRPr lang="en-US" sz="1200" dirty="0"/>
          </a:p>
        </p:txBody>
      </p:sp>
      <p:sp>
        <p:nvSpPr>
          <p:cNvPr id="8" name="card-10"/>
          <p:cNvSpPr/>
          <p:nvPr/>
        </p:nvSpPr>
        <p:spPr>
          <a:xfrm>
            <a:off x="4338218" y="1554480"/>
            <a:ext cx="3515258" cy="3108960"/>
          </a:xfrm>
          <a:prstGeom prst="roundRect">
            <a:avLst>
              <a:gd name="adj" fmla="val 2941"/>
            </a:avLst>
          </a:prstGeom>
          <a:solidFill>
            <a:schemeClr val="bg2"/>
          </a:solidFill>
          <a:ln/>
        </p:spPr>
      </p:sp>
      <p:sp>
        <p:nvSpPr>
          <p:cNvPr id="9" name="text-11"/>
          <p:cNvSpPr txBox="1"/>
          <p:nvPr/>
        </p:nvSpPr>
        <p:spPr>
          <a:xfrm>
            <a:off x="4658258" y="1783080"/>
            <a:ext cx="2875178" cy="1005840"/>
          </a:xfrm>
          <a:prstGeom prst="rect">
            <a:avLst/>
          </a:prstGeom>
          <a:noFill/>
          <a:ln/>
        </p:spPr>
        <p:txBody>
          <a:bodyPr wrap="square" lIns="0" tIns="0" rIns="0" bIns="0" rtlCol="0" anchor="ctr"/>
          <a:lstStyle/>
          <a:p>
            <a:pPr indent="0" marL="0">
              <a:buNone/>
            </a:pPr>
            <a:r>
              <a:rPr lang="en-US" sz="6000" b="1" dirty="0">
                <a:solidFill>
                  <a:schemeClr val="tx2"/>
                </a:solidFill>
                <a:latin typeface="+mj-lt" pitchFamily="34" charset="0"/>
                <a:ea typeface="+mj-lt" pitchFamily="34" charset="-122"/>
                <a:cs typeface="+mj-lt" pitchFamily="34" charset="-120"/>
              </a:rPr>
              <a:t>~50%</a:t>
            </a:r>
            <a:endParaRPr lang="en-US" sz="6000" dirty="0"/>
          </a:p>
        </p:txBody>
      </p:sp>
      <p:sp>
        <p:nvSpPr>
          <p:cNvPr id="10" name="text-12"/>
          <p:cNvSpPr txBox="1"/>
          <p:nvPr/>
        </p:nvSpPr>
        <p:spPr>
          <a:xfrm>
            <a:off x="4658258" y="2834640"/>
            <a:ext cx="2875178" cy="1143000"/>
          </a:xfrm>
          <a:prstGeom prst="rect">
            <a:avLst/>
          </a:prstGeom>
          <a:noFill/>
          <a:ln/>
        </p:spPr>
        <p:txBody>
          <a:bodyPr wrap="square" lIns="0" tIns="0" rIns="0" bIns="0" rtlCol="0" anchor="t"/>
          <a:lstStyle/>
          <a:p>
            <a:pPr indent="0" marL="0">
              <a:buNone/>
            </a:pPr>
            <a:r>
              <a:rPr lang="en-US" sz="1600" dirty="0">
                <a:solidFill>
                  <a:schemeClr val="tx1"/>
                </a:solidFill>
              </a:rPr>
              <a:t>of adult rheumatologists practicing in 2015 were projected to retire by 2030</a:t>
            </a:r>
            <a:endParaRPr lang="en-US" sz="1600" dirty="0"/>
          </a:p>
        </p:txBody>
      </p:sp>
      <p:sp>
        <p:nvSpPr>
          <p:cNvPr id="11" name="src-13"/>
          <p:cNvSpPr txBox="1"/>
          <p:nvPr/>
        </p:nvSpPr>
        <p:spPr>
          <a:xfrm>
            <a:off x="4658258" y="4096512"/>
            <a:ext cx="2875178" cy="411480"/>
          </a:xfrm>
          <a:prstGeom prst="rect">
            <a:avLst/>
          </a:prstGeom>
          <a:noFill/>
          <a:ln/>
        </p:spPr>
        <p:txBody>
          <a:bodyPr wrap="square" lIns="0" tIns="0" rIns="0" bIns="0" rtlCol="0" anchor="t"/>
          <a:lstStyle/>
          <a:p>
            <a:pPr indent="0" marL="0">
              <a:buNone/>
            </a:pPr>
            <a:r>
              <a:rPr lang="en-US" sz="1200" dirty="0">
                <a:solidFill>
                  <a:schemeClr val="tx1">
                    <a:alpha val="70000"/>
                  </a:schemeClr>
                </a:solidFill>
              </a:rPr>
              <a:t>ACR 2015 Workforce Study</a:t>
            </a:r>
            <a:endParaRPr lang="en-US" sz="1200" dirty="0"/>
          </a:p>
        </p:txBody>
      </p:sp>
      <p:sp>
        <p:nvSpPr>
          <p:cNvPr id="12" name="card-14"/>
          <p:cNvSpPr/>
          <p:nvPr/>
        </p:nvSpPr>
        <p:spPr>
          <a:xfrm>
            <a:off x="8127797" y="1554480"/>
            <a:ext cx="3515258" cy="3108960"/>
          </a:xfrm>
          <a:prstGeom prst="roundRect">
            <a:avLst>
              <a:gd name="adj" fmla="val 2941"/>
            </a:avLst>
          </a:prstGeom>
          <a:solidFill>
            <a:schemeClr val="bg2"/>
          </a:solidFill>
          <a:ln/>
        </p:spPr>
      </p:sp>
      <p:sp>
        <p:nvSpPr>
          <p:cNvPr id="13" name="text-15"/>
          <p:cNvSpPr txBox="1"/>
          <p:nvPr/>
        </p:nvSpPr>
        <p:spPr>
          <a:xfrm>
            <a:off x="8447837" y="1783080"/>
            <a:ext cx="2875178" cy="1005840"/>
          </a:xfrm>
          <a:prstGeom prst="rect">
            <a:avLst/>
          </a:prstGeom>
          <a:noFill/>
          <a:ln/>
        </p:spPr>
        <p:txBody>
          <a:bodyPr wrap="square" lIns="0" tIns="0" rIns="0" bIns="0" rtlCol="0" anchor="ctr"/>
          <a:lstStyle/>
          <a:p>
            <a:pPr indent="0" marL="0">
              <a:buNone/>
            </a:pPr>
            <a:r>
              <a:rPr lang="en-US" sz="6000" b="1" dirty="0">
                <a:solidFill>
                  <a:schemeClr val="accent1"/>
                </a:solidFill>
                <a:latin typeface="+mj-lt" pitchFamily="34" charset="0"/>
                <a:ea typeface="+mj-lt" pitchFamily="34" charset="-122"/>
                <a:cs typeface="+mj-lt" pitchFamily="34" charset="-120"/>
              </a:rPr>
              <a:t>47%</a:t>
            </a:r>
            <a:endParaRPr lang="en-US" sz="6000" dirty="0"/>
          </a:p>
        </p:txBody>
      </p:sp>
      <p:sp>
        <p:nvSpPr>
          <p:cNvPr id="14" name="text-16"/>
          <p:cNvSpPr txBox="1"/>
          <p:nvPr/>
        </p:nvSpPr>
        <p:spPr>
          <a:xfrm>
            <a:off x="8447837" y="2834640"/>
            <a:ext cx="2875178" cy="1143000"/>
          </a:xfrm>
          <a:prstGeom prst="rect">
            <a:avLst/>
          </a:prstGeom>
          <a:noFill/>
          <a:ln/>
        </p:spPr>
        <p:txBody>
          <a:bodyPr wrap="square" lIns="0" tIns="0" rIns="0" bIns="0" rtlCol="0" anchor="t"/>
          <a:lstStyle/>
          <a:p>
            <a:pPr indent="0" marL="0">
              <a:buNone/>
            </a:pPr>
            <a:r>
              <a:rPr lang="en-US" sz="1600" dirty="0">
                <a:solidFill>
                  <a:schemeClr val="tx1"/>
                </a:solidFill>
              </a:rPr>
              <a:t>of referrals changed urgency grade once the patient was seen, and 17% were upgraded to urgent</a:t>
            </a:r>
            <a:endParaRPr lang="en-US" sz="1600" dirty="0"/>
          </a:p>
        </p:txBody>
      </p:sp>
      <p:sp>
        <p:nvSpPr>
          <p:cNvPr id="15" name="src-17"/>
          <p:cNvSpPr txBox="1"/>
          <p:nvPr/>
        </p:nvSpPr>
        <p:spPr>
          <a:xfrm>
            <a:off x="8447837" y="4096512"/>
            <a:ext cx="2875178" cy="411480"/>
          </a:xfrm>
          <a:prstGeom prst="rect">
            <a:avLst/>
          </a:prstGeom>
          <a:noFill/>
          <a:ln/>
        </p:spPr>
        <p:txBody>
          <a:bodyPr wrap="square" lIns="0" tIns="0" rIns="0" bIns="0" rtlCol="0" anchor="t"/>
          <a:lstStyle/>
          <a:p>
            <a:pPr indent="0" marL="0">
              <a:buNone/>
            </a:pPr>
            <a:r>
              <a:rPr lang="en-US" sz="1200" dirty="0">
                <a:solidFill>
                  <a:schemeClr val="tx1">
                    <a:alpha val="70000"/>
                  </a:schemeClr>
                </a:solidFill>
              </a:rPr>
              <a:t>Graydon &amp; Thompson, J Rheumatol 2008</a:t>
            </a:r>
            <a:endParaRPr lang="en-US" sz="1200" dirty="0"/>
          </a:p>
        </p:txBody>
      </p:sp>
      <p:sp>
        <p:nvSpPr>
          <p:cNvPr id="16" name="text-18"/>
          <p:cNvSpPr txBox="1"/>
          <p:nvPr/>
        </p:nvSpPr>
        <p:spPr>
          <a:xfrm>
            <a:off x="548640" y="4937760"/>
            <a:ext cx="11094415" cy="822960"/>
          </a:xfrm>
          <a:prstGeom prst="rect">
            <a:avLst/>
          </a:prstGeom>
          <a:noFill/>
          <a:ln/>
        </p:spPr>
        <p:txBody>
          <a:bodyPr wrap="square" lIns="0" tIns="0" rIns="0" bIns="0" rtlCol="0" anchor="t"/>
          <a:lstStyle/>
          <a:p>
            <a:pPr indent="0" marL="0">
              <a:buNone/>
            </a:pPr>
            <a:r>
              <a:rPr lang="en-US" sz="1800" dirty="0">
                <a:solidFill>
                  <a:schemeClr val="tx2"/>
                </a:solidFill>
              </a:rPr>
              <a:t>In that audit, letters for the patients upgraded to urgent often lacked a working diagnosis, the symptom duration or the joints involved. Those are easy details to add.</a:t>
            </a:r>
            <a:endParaRPr lang="en-US" sz="18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WHAT WE'LL COVER</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Five questions for every rheumatology referral</a:t>
            </a:r>
            <a:endParaRPr lang="en-US" sz="3200" dirty="0"/>
          </a:p>
        </p:txBody>
      </p:sp>
      <p:sp>
        <p:nvSpPr>
          <p:cNvPr id="4" name="icon-bg-19"/>
          <p:cNvSpPr/>
          <p:nvPr/>
        </p:nvSpPr>
        <p:spPr>
          <a:xfrm>
            <a:off x="548640" y="1481328"/>
            <a:ext cx="658368" cy="658368"/>
          </a:xfrm>
          <a:prstGeom prst="ellipse">
            <a:avLst/>
          </a:prstGeom>
          <a:solidFill>
            <a:schemeClr val="accent3"/>
          </a:solidFill>
          <a:ln/>
        </p:spPr>
      </p:sp>
      <p:pic>
        <p:nvPicPr>
          <p:cNvPr id="5" name="icon-20" descr="preencoded.png">    </p:cNvPr>
          <p:cNvPicPr>
            <a:picLocks noChangeAspect="1"/>
          </p:cNvPicPr>
          <p:nvPr/>
        </p:nvPicPr>
        <p:blipFill>
          <a:blip r:embed="rId1"/>
          <a:stretch>
            <a:fillRect/>
          </a:stretch>
        </p:blipFill>
        <p:spPr>
          <a:xfrm>
            <a:off x="719816" y="1652504"/>
            <a:ext cx="316017" cy="316017"/>
          </a:xfrm>
          <a:prstGeom prst="rect">
            <a:avLst/>
          </a:prstGeom>
        </p:spPr>
      </p:pic>
      <p:sp>
        <p:nvSpPr>
          <p:cNvPr id="6" name="text-21"/>
          <p:cNvSpPr txBox="1"/>
          <p:nvPr/>
        </p:nvSpPr>
        <p:spPr>
          <a:xfrm>
            <a:off x="1417320" y="1499616"/>
            <a:ext cx="365760" cy="621792"/>
          </a:xfrm>
          <a:prstGeom prst="rect">
            <a:avLst/>
          </a:prstGeom>
          <a:noFill/>
          <a:ln/>
        </p:spPr>
        <p:txBody>
          <a:bodyPr wrap="square" lIns="0" tIns="0" rIns="0" bIns="0" rtlCol="0" anchor="ctr"/>
          <a:lstStyle/>
          <a:p>
            <a:pPr indent="0" marL="0">
              <a:buNone/>
            </a:pPr>
            <a:r>
              <a:rPr lang="en-US" sz="2600" b="1" dirty="0">
                <a:solidFill>
                  <a:schemeClr val="accent3"/>
                </a:solidFill>
                <a:latin typeface="+mj-lt" pitchFamily="34" charset="0"/>
                <a:ea typeface="+mj-lt" pitchFamily="34" charset="-122"/>
                <a:cs typeface="+mj-lt" pitchFamily="34" charset="-120"/>
              </a:rPr>
              <a:t>1</a:t>
            </a:r>
            <a:endParaRPr lang="en-US" sz="2600" dirty="0"/>
          </a:p>
        </p:txBody>
      </p:sp>
      <p:sp>
        <p:nvSpPr>
          <p:cNvPr id="7" name="agenda-22"/>
          <p:cNvSpPr txBox="1"/>
          <p:nvPr/>
        </p:nvSpPr>
        <p:spPr>
          <a:xfrm>
            <a:off x="1874520" y="1463040"/>
            <a:ext cx="9768535" cy="731520"/>
          </a:xfrm>
          <a:prstGeom prst="rect">
            <a:avLst/>
          </a:prstGeom>
          <a:noFill/>
          <a:ln/>
        </p:spPr>
        <p:txBody>
          <a:bodyPr wrap="square" lIns="0" tIns="0" rIns="0" bIns="0" rtlCol="0" anchor="ctr"/>
          <a:lstStyle/>
          <a:p>
            <a:pPr indent="0" marL="0">
              <a:buNone/>
            </a:pPr>
            <a:r>
              <a:rPr lang="en-US" sz="2200" b="1" dirty="0">
                <a:solidFill>
                  <a:schemeClr val="tx2"/>
                </a:solidFill>
              </a:rPr>
              <a:t>Does this need a call today?</a:t>
            </a:r>
            <a:endParaRPr lang="en-US" sz="2200" dirty="0"/>
          </a:p>
          <a:p>
            <a:pPr indent="0" marL="0">
              <a:buNone/>
            </a:pPr>
            <a:r>
              <a:rPr lang="en-US" sz="1600" dirty="0">
                <a:solidFill>
                  <a:schemeClr val="tx1">
                    <a:alpha val="70000"/>
                  </a:schemeClr>
                </a:solidFill>
              </a:rPr>
              <a:t>Emergencies that shouldn't wait for a letter</a:t>
            </a:r>
            <a:endParaRPr lang="en-US" sz="2200" dirty="0"/>
          </a:p>
        </p:txBody>
      </p:sp>
      <p:sp>
        <p:nvSpPr>
          <p:cNvPr id="8" name="icon-bg-23"/>
          <p:cNvSpPr/>
          <p:nvPr/>
        </p:nvSpPr>
        <p:spPr>
          <a:xfrm>
            <a:off x="548640" y="2395728"/>
            <a:ext cx="658368" cy="658368"/>
          </a:xfrm>
          <a:prstGeom prst="ellipse">
            <a:avLst/>
          </a:prstGeom>
          <a:solidFill>
            <a:schemeClr val="accent4"/>
          </a:solidFill>
          <a:ln/>
        </p:spPr>
      </p:sp>
      <p:pic>
        <p:nvPicPr>
          <p:cNvPr id="9" name="icon-24" descr="preencoded.png">    </p:cNvPr>
          <p:cNvPicPr>
            <a:picLocks noChangeAspect="1"/>
          </p:cNvPicPr>
          <p:nvPr/>
        </p:nvPicPr>
        <p:blipFill>
          <a:blip r:embed="rId2"/>
          <a:stretch>
            <a:fillRect/>
          </a:stretch>
        </p:blipFill>
        <p:spPr>
          <a:xfrm>
            <a:off x="719816" y="2566904"/>
            <a:ext cx="316017" cy="316017"/>
          </a:xfrm>
          <a:prstGeom prst="rect">
            <a:avLst/>
          </a:prstGeom>
        </p:spPr>
      </p:pic>
      <p:sp>
        <p:nvSpPr>
          <p:cNvPr id="10" name="text-25"/>
          <p:cNvSpPr txBox="1"/>
          <p:nvPr/>
        </p:nvSpPr>
        <p:spPr>
          <a:xfrm>
            <a:off x="1417320" y="2414016"/>
            <a:ext cx="365760" cy="621792"/>
          </a:xfrm>
          <a:prstGeom prst="rect">
            <a:avLst/>
          </a:prstGeom>
          <a:noFill/>
          <a:ln/>
        </p:spPr>
        <p:txBody>
          <a:bodyPr wrap="square" lIns="0" tIns="0" rIns="0" bIns="0" rtlCol="0" anchor="ctr"/>
          <a:lstStyle/>
          <a:p>
            <a:pPr indent="0" marL="0">
              <a:buNone/>
            </a:pPr>
            <a:r>
              <a:rPr lang="en-US" sz="2600" b="1" dirty="0">
                <a:solidFill>
                  <a:schemeClr val="accent4"/>
                </a:solidFill>
                <a:latin typeface="+mj-lt" pitchFamily="34" charset="0"/>
                <a:ea typeface="+mj-lt" pitchFamily="34" charset="-122"/>
                <a:cs typeface="+mj-lt" pitchFamily="34" charset="-120"/>
              </a:rPr>
              <a:t>2</a:t>
            </a:r>
            <a:endParaRPr lang="en-US" sz="2600" dirty="0"/>
          </a:p>
        </p:txBody>
      </p:sp>
      <p:sp>
        <p:nvSpPr>
          <p:cNvPr id="11" name="agenda-26"/>
          <p:cNvSpPr txBox="1"/>
          <p:nvPr/>
        </p:nvSpPr>
        <p:spPr>
          <a:xfrm>
            <a:off x="1874520" y="2377440"/>
            <a:ext cx="9768535" cy="731520"/>
          </a:xfrm>
          <a:prstGeom prst="rect">
            <a:avLst/>
          </a:prstGeom>
          <a:noFill/>
          <a:ln/>
        </p:spPr>
        <p:txBody>
          <a:bodyPr wrap="square" lIns="0" tIns="0" rIns="0" bIns="0" rtlCol="0" anchor="ctr"/>
          <a:lstStyle/>
          <a:p>
            <a:pPr indent="0" marL="0">
              <a:buNone/>
            </a:pPr>
            <a:r>
              <a:rPr lang="en-US" sz="2200" b="1" dirty="0">
                <a:solidFill>
                  <a:schemeClr val="tx2"/>
                </a:solidFill>
              </a:rPr>
              <a:t>How urgent is it?</a:t>
            </a:r>
            <a:endParaRPr lang="en-US" sz="2200" dirty="0"/>
          </a:p>
          <a:p>
            <a:pPr indent="0" marL="0">
              <a:buNone/>
            </a:pPr>
            <a:r>
              <a:rPr lang="en-US" sz="1600" dirty="0">
                <a:solidFill>
                  <a:schemeClr val="tx1">
                    <a:alpha val="70000"/>
                  </a:schemeClr>
                </a:solidFill>
              </a:rPr>
              <a:t>Five levels of urgency, with typical targets</a:t>
            </a:r>
            <a:endParaRPr lang="en-US" sz="2200" dirty="0"/>
          </a:p>
        </p:txBody>
      </p:sp>
      <p:sp>
        <p:nvSpPr>
          <p:cNvPr id="12" name="icon-bg-27"/>
          <p:cNvSpPr/>
          <p:nvPr/>
        </p:nvSpPr>
        <p:spPr>
          <a:xfrm>
            <a:off x="548640" y="3310128"/>
            <a:ext cx="658368" cy="658368"/>
          </a:xfrm>
          <a:prstGeom prst="ellipse">
            <a:avLst/>
          </a:prstGeom>
          <a:solidFill>
            <a:schemeClr val="accent1"/>
          </a:solidFill>
          <a:ln/>
        </p:spPr>
      </p:sp>
      <p:pic>
        <p:nvPicPr>
          <p:cNvPr id="13" name="icon-28" descr="preencoded.png">    </p:cNvPr>
          <p:cNvPicPr>
            <a:picLocks noChangeAspect="1"/>
          </p:cNvPicPr>
          <p:nvPr/>
        </p:nvPicPr>
        <p:blipFill>
          <a:blip r:embed="rId3"/>
          <a:stretch>
            <a:fillRect/>
          </a:stretch>
        </p:blipFill>
        <p:spPr>
          <a:xfrm>
            <a:off x="719816" y="3481304"/>
            <a:ext cx="316017" cy="316017"/>
          </a:xfrm>
          <a:prstGeom prst="rect">
            <a:avLst/>
          </a:prstGeom>
        </p:spPr>
      </p:pic>
      <p:sp>
        <p:nvSpPr>
          <p:cNvPr id="14" name="text-29"/>
          <p:cNvSpPr txBox="1"/>
          <p:nvPr/>
        </p:nvSpPr>
        <p:spPr>
          <a:xfrm>
            <a:off x="1417320" y="3328416"/>
            <a:ext cx="365760" cy="621792"/>
          </a:xfrm>
          <a:prstGeom prst="rect">
            <a:avLst/>
          </a:prstGeom>
          <a:noFill/>
          <a:ln/>
        </p:spPr>
        <p:txBody>
          <a:bodyPr wrap="square" lIns="0" tIns="0" rIns="0" bIns="0" rtlCol="0" anchor="ctr"/>
          <a:lstStyle/>
          <a:p>
            <a:pPr indent="0" marL="0">
              <a:buNone/>
            </a:pPr>
            <a:r>
              <a:rPr lang="en-US" sz="2600" b="1" dirty="0">
                <a:solidFill>
                  <a:schemeClr val="accent1"/>
                </a:solidFill>
                <a:latin typeface="+mj-lt" pitchFamily="34" charset="0"/>
                <a:ea typeface="+mj-lt" pitchFamily="34" charset="-122"/>
                <a:cs typeface="+mj-lt" pitchFamily="34" charset="-120"/>
              </a:rPr>
              <a:t>3</a:t>
            </a:r>
            <a:endParaRPr lang="en-US" sz="2600" dirty="0"/>
          </a:p>
        </p:txBody>
      </p:sp>
      <p:sp>
        <p:nvSpPr>
          <p:cNvPr id="15" name="agenda-30"/>
          <p:cNvSpPr txBox="1"/>
          <p:nvPr/>
        </p:nvSpPr>
        <p:spPr>
          <a:xfrm>
            <a:off x="1874520" y="3291840"/>
            <a:ext cx="9768535" cy="731520"/>
          </a:xfrm>
          <a:prstGeom prst="rect">
            <a:avLst/>
          </a:prstGeom>
          <a:noFill/>
          <a:ln/>
        </p:spPr>
        <p:txBody>
          <a:bodyPr wrap="square" lIns="0" tIns="0" rIns="0" bIns="0" rtlCol="0" anchor="ctr"/>
          <a:lstStyle/>
          <a:p>
            <a:pPr indent="0" marL="0">
              <a:buNone/>
            </a:pPr>
            <a:r>
              <a:rPr lang="en-US" sz="2200" b="1" dirty="0">
                <a:solidFill>
                  <a:schemeClr val="tx2"/>
                </a:solidFill>
              </a:rPr>
              <a:t>What should I send?</a:t>
            </a:r>
            <a:endParaRPr lang="en-US" sz="2200" dirty="0"/>
          </a:p>
          <a:p>
            <a:pPr indent="0" marL="0">
              <a:buNone/>
            </a:pPr>
            <a:r>
              <a:rPr lang="en-US" sz="1600" dirty="0">
                <a:solidFill>
                  <a:schemeClr val="tx1">
                    <a:alpha val="70000"/>
                  </a:schemeClr>
                </a:solidFill>
              </a:rPr>
              <a:t>The details and the workup that make triage work</a:t>
            </a:r>
            <a:endParaRPr lang="en-US" sz="2200" dirty="0"/>
          </a:p>
        </p:txBody>
      </p:sp>
      <p:sp>
        <p:nvSpPr>
          <p:cNvPr id="16" name="icon-bg-31"/>
          <p:cNvSpPr/>
          <p:nvPr/>
        </p:nvSpPr>
        <p:spPr>
          <a:xfrm>
            <a:off x="548640" y="4224528"/>
            <a:ext cx="658368" cy="658368"/>
          </a:xfrm>
          <a:prstGeom prst="ellipse">
            <a:avLst/>
          </a:prstGeom>
          <a:solidFill>
            <a:schemeClr val="accent6"/>
          </a:solidFill>
          <a:ln/>
        </p:spPr>
      </p:sp>
      <p:pic>
        <p:nvPicPr>
          <p:cNvPr id="17" name="icon-32" descr="preencoded.png">    </p:cNvPr>
          <p:cNvPicPr>
            <a:picLocks noChangeAspect="1"/>
          </p:cNvPicPr>
          <p:nvPr/>
        </p:nvPicPr>
        <p:blipFill>
          <a:blip r:embed="rId4"/>
          <a:stretch>
            <a:fillRect/>
          </a:stretch>
        </p:blipFill>
        <p:spPr>
          <a:xfrm>
            <a:off x="719816" y="4395704"/>
            <a:ext cx="316017" cy="316017"/>
          </a:xfrm>
          <a:prstGeom prst="rect">
            <a:avLst/>
          </a:prstGeom>
        </p:spPr>
      </p:pic>
      <p:sp>
        <p:nvSpPr>
          <p:cNvPr id="18" name="text-33"/>
          <p:cNvSpPr txBox="1"/>
          <p:nvPr/>
        </p:nvSpPr>
        <p:spPr>
          <a:xfrm>
            <a:off x="1417320" y="4242816"/>
            <a:ext cx="365760" cy="621792"/>
          </a:xfrm>
          <a:prstGeom prst="rect">
            <a:avLst/>
          </a:prstGeom>
          <a:noFill/>
          <a:ln/>
        </p:spPr>
        <p:txBody>
          <a:bodyPr wrap="square" lIns="0" tIns="0" rIns="0" bIns="0" rtlCol="0" anchor="ctr"/>
          <a:lstStyle/>
          <a:p>
            <a:pPr indent="0" marL="0">
              <a:buNone/>
            </a:pPr>
            <a:r>
              <a:rPr lang="en-US" sz="2600" b="1" dirty="0">
                <a:solidFill>
                  <a:schemeClr val="accent6"/>
                </a:solidFill>
                <a:latin typeface="+mj-lt" pitchFamily="34" charset="0"/>
                <a:ea typeface="+mj-lt" pitchFamily="34" charset="-122"/>
                <a:cs typeface="+mj-lt" pitchFamily="34" charset="-120"/>
              </a:rPr>
              <a:t>4</a:t>
            </a:r>
            <a:endParaRPr lang="en-US" sz="2600" dirty="0"/>
          </a:p>
        </p:txBody>
      </p:sp>
      <p:sp>
        <p:nvSpPr>
          <p:cNvPr id="19" name="agenda-34"/>
          <p:cNvSpPr txBox="1"/>
          <p:nvPr/>
        </p:nvSpPr>
        <p:spPr>
          <a:xfrm>
            <a:off x="1874520" y="4206240"/>
            <a:ext cx="9768535" cy="731520"/>
          </a:xfrm>
          <a:prstGeom prst="rect">
            <a:avLst/>
          </a:prstGeom>
          <a:noFill/>
          <a:ln/>
        </p:spPr>
        <p:txBody>
          <a:bodyPr wrap="square" lIns="0" tIns="0" rIns="0" bIns="0" rtlCol="0" anchor="ctr"/>
          <a:lstStyle/>
          <a:p>
            <a:pPr indent="0" marL="0">
              <a:buNone/>
            </a:pPr>
            <a:r>
              <a:rPr lang="en-US" sz="2200" b="1" dirty="0">
                <a:solidFill>
                  <a:schemeClr val="tx2"/>
                </a:solidFill>
              </a:rPr>
              <a:t>Does it need rheumatology at all?</a:t>
            </a:r>
            <a:endParaRPr lang="en-US" sz="2200" dirty="0"/>
          </a:p>
          <a:p>
            <a:pPr indent="0" marL="0">
              <a:buNone/>
            </a:pPr>
            <a:r>
              <a:rPr lang="en-US" sz="1600" dirty="0">
                <a:solidFill>
                  <a:schemeClr val="tx1">
                    <a:alpha val="70000"/>
                  </a:schemeClr>
                </a:solidFill>
              </a:rPr>
              <a:t>What may not need a referral, and what belongs elsewhere</a:t>
            </a:r>
            <a:endParaRPr lang="en-US" sz="2200" dirty="0"/>
          </a:p>
        </p:txBody>
      </p:sp>
      <p:sp>
        <p:nvSpPr>
          <p:cNvPr id="20" name="icon-bg-35"/>
          <p:cNvSpPr/>
          <p:nvPr/>
        </p:nvSpPr>
        <p:spPr>
          <a:xfrm>
            <a:off x="548640" y="5138928"/>
            <a:ext cx="658368" cy="658368"/>
          </a:xfrm>
          <a:prstGeom prst="ellipse">
            <a:avLst/>
          </a:prstGeom>
          <a:solidFill>
            <a:schemeClr val="accent5"/>
          </a:solidFill>
          <a:ln/>
        </p:spPr>
      </p:sp>
      <p:pic>
        <p:nvPicPr>
          <p:cNvPr id="21" name="icon-36" descr="preencoded.png">    </p:cNvPr>
          <p:cNvPicPr>
            <a:picLocks noChangeAspect="1"/>
          </p:cNvPicPr>
          <p:nvPr/>
        </p:nvPicPr>
        <p:blipFill>
          <a:blip r:embed="rId5"/>
          <a:stretch>
            <a:fillRect/>
          </a:stretch>
        </p:blipFill>
        <p:spPr>
          <a:xfrm>
            <a:off x="719816" y="5310104"/>
            <a:ext cx="316017" cy="316017"/>
          </a:xfrm>
          <a:prstGeom prst="rect">
            <a:avLst/>
          </a:prstGeom>
        </p:spPr>
      </p:pic>
      <p:sp>
        <p:nvSpPr>
          <p:cNvPr id="22" name="text-37"/>
          <p:cNvSpPr txBox="1"/>
          <p:nvPr/>
        </p:nvSpPr>
        <p:spPr>
          <a:xfrm>
            <a:off x="1417320" y="5157216"/>
            <a:ext cx="365760" cy="621792"/>
          </a:xfrm>
          <a:prstGeom prst="rect">
            <a:avLst/>
          </a:prstGeom>
          <a:noFill/>
          <a:ln/>
        </p:spPr>
        <p:txBody>
          <a:bodyPr wrap="square" lIns="0" tIns="0" rIns="0" bIns="0" rtlCol="0" anchor="ctr"/>
          <a:lstStyle/>
          <a:p>
            <a:pPr indent="0" marL="0">
              <a:buNone/>
            </a:pPr>
            <a:r>
              <a:rPr lang="en-US" sz="2600" b="1" dirty="0">
                <a:solidFill>
                  <a:schemeClr val="accent5"/>
                </a:solidFill>
                <a:latin typeface="+mj-lt" pitchFamily="34" charset="0"/>
                <a:ea typeface="+mj-lt" pitchFamily="34" charset="-122"/>
                <a:cs typeface="+mj-lt" pitchFamily="34" charset="-120"/>
              </a:rPr>
              <a:t>5</a:t>
            </a:r>
            <a:endParaRPr lang="en-US" sz="2600" dirty="0"/>
          </a:p>
        </p:txBody>
      </p:sp>
      <p:sp>
        <p:nvSpPr>
          <p:cNvPr id="23" name="agenda-38"/>
          <p:cNvSpPr txBox="1"/>
          <p:nvPr/>
        </p:nvSpPr>
        <p:spPr>
          <a:xfrm>
            <a:off x="1874520" y="5120640"/>
            <a:ext cx="9768535" cy="731520"/>
          </a:xfrm>
          <a:prstGeom prst="rect">
            <a:avLst/>
          </a:prstGeom>
          <a:noFill/>
          <a:ln/>
        </p:spPr>
        <p:txBody>
          <a:bodyPr wrap="square" lIns="0" tIns="0" rIns="0" bIns="0" rtlCol="0" anchor="ctr"/>
          <a:lstStyle/>
          <a:p>
            <a:pPr indent="0" marL="0">
              <a:buNone/>
            </a:pPr>
            <a:r>
              <a:rPr lang="en-US" sz="2200" b="1" dirty="0">
                <a:solidFill>
                  <a:schemeClr val="tx2"/>
                </a:solidFill>
              </a:rPr>
              <a:t>What happens next?</a:t>
            </a:r>
            <a:endParaRPr lang="en-US" sz="2200" dirty="0"/>
          </a:p>
          <a:p>
            <a:pPr indent="0" marL="0">
              <a:buNone/>
            </a:pPr>
            <a:r>
              <a:rPr lang="en-US" sz="1600" dirty="0">
                <a:solidFill>
                  <a:schemeClr val="tx1">
                    <a:alpha val="70000"/>
                  </a:schemeClr>
                </a:solidFill>
              </a:rPr>
              <a:t>Children, shared care, and making the wait count</a:t>
            </a:r>
            <a:endParaRPr lang="en-US" sz="22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1 · DOES THIS NEED A CALL TODAY?</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Some problems can't wait for a referral letter</a:t>
            </a:r>
            <a:endParaRPr lang="en-US" sz="3200" dirty="0"/>
          </a:p>
        </p:txBody>
      </p:sp>
      <p:sp>
        <p:nvSpPr>
          <p:cNvPr id="4" name="card-39"/>
          <p:cNvSpPr/>
          <p:nvPr/>
        </p:nvSpPr>
        <p:spPr>
          <a:xfrm>
            <a:off x="548640" y="1463040"/>
            <a:ext cx="5410048" cy="1572768"/>
          </a:xfrm>
          <a:prstGeom prst="roundRect">
            <a:avLst>
              <a:gd name="adj" fmla="val 5814"/>
            </a:avLst>
          </a:prstGeom>
          <a:solidFill>
            <a:schemeClr val="accent3">
              <a:alpha val="7000"/>
            </a:schemeClr>
          </a:solidFill>
          <a:ln w="9525">
            <a:solidFill>
              <a:schemeClr val="accent3">
                <a:alpha val="25000"/>
              </a:schemeClr>
            </a:solidFill>
            <a:prstDash val="solid"/>
          </a:ln>
        </p:spPr>
      </p:sp>
      <p:sp>
        <p:nvSpPr>
          <p:cNvPr id="5" name="icon-bg-40"/>
          <p:cNvSpPr/>
          <p:nvPr/>
        </p:nvSpPr>
        <p:spPr>
          <a:xfrm>
            <a:off x="822960" y="1737360"/>
            <a:ext cx="566928" cy="566928"/>
          </a:xfrm>
          <a:prstGeom prst="ellipse">
            <a:avLst/>
          </a:prstGeom>
          <a:solidFill>
            <a:schemeClr val="accent3"/>
          </a:solidFill>
          <a:ln/>
        </p:spPr>
      </p:sp>
      <p:pic>
        <p:nvPicPr>
          <p:cNvPr id="6" name="icon-41" descr="preencoded.png">    </p:cNvPr>
          <p:cNvPicPr>
            <a:picLocks noChangeAspect="1"/>
          </p:cNvPicPr>
          <p:nvPr/>
        </p:nvPicPr>
        <p:blipFill>
          <a:blip r:embed="rId1"/>
          <a:stretch>
            <a:fillRect/>
          </a:stretch>
        </p:blipFill>
        <p:spPr>
          <a:xfrm>
            <a:off x="970361" y="1884761"/>
            <a:ext cx="272125" cy="272125"/>
          </a:xfrm>
          <a:prstGeom prst="rect">
            <a:avLst/>
          </a:prstGeom>
        </p:spPr>
      </p:pic>
      <p:sp>
        <p:nvSpPr>
          <p:cNvPr id="7" name="emerg-42"/>
          <p:cNvSpPr txBox="1"/>
          <p:nvPr/>
        </p:nvSpPr>
        <p:spPr>
          <a:xfrm>
            <a:off x="1600200" y="1664208"/>
            <a:ext cx="4129888" cy="1207008"/>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Giant cell arteritis (GCA)</a:t>
            </a:r>
            <a:endParaRPr lang="en-US" sz="1800" dirty="0"/>
          </a:p>
          <a:p>
            <a:pPr indent="0" marL="0">
              <a:spcAft>
                <a:spcPts val="400"/>
              </a:spcAft>
              <a:buNone/>
            </a:pPr>
            <a:r>
              <a:rPr lang="en-US" sz="1500" dirty="0">
                <a:solidFill>
                  <a:schemeClr val="tx1"/>
                </a:solidFill>
              </a:rPr>
              <a:t>New headache, jaw claudication or visual symptoms in someone 50 or older. Start glucocorticoids the same day and call rheumatology.</a:t>
            </a:r>
            <a:endParaRPr lang="en-US" sz="1800" dirty="0"/>
          </a:p>
        </p:txBody>
      </p:sp>
      <p:sp>
        <p:nvSpPr>
          <p:cNvPr id="8" name="card-43"/>
          <p:cNvSpPr/>
          <p:nvPr/>
        </p:nvSpPr>
        <p:spPr>
          <a:xfrm>
            <a:off x="6233008" y="1463040"/>
            <a:ext cx="5410048" cy="1572768"/>
          </a:xfrm>
          <a:prstGeom prst="roundRect">
            <a:avLst>
              <a:gd name="adj" fmla="val 5814"/>
            </a:avLst>
          </a:prstGeom>
          <a:solidFill>
            <a:schemeClr val="accent3">
              <a:alpha val="7000"/>
            </a:schemeClr>
          </a:solidFill>
          <a:ln w="9525">
            <a:solidFill>
              <a:schemeClr val="accent3">
                <a:alpha val="25000"/>
              </a:schemeClr>
            </a:solidFill>
            <a:prstDash val="solid"/>
          </a:ln>
        </p:spPr>
      </p:sp>
      <p:sp>
        <p:nvSpPr>
          <p:cNvPr id="9" name="icon-bg-44"/>
          <p:cNvSpPr/>
          <p:nvPr/>
        </p:nvSpPr>
        <p:spPr>
          <a:xfrm>
            <a:off x="6507328" y="1737360"/>
            <a:ext cx="566928" cy="566928"/>
          </a:xfrm>
          <a:prstGeom prst="ellipse">
            <a:avLst/>
          </a:prstGeom>
          <a:solidFill>
            <a:schemeClr val="accent3"/>
          </a:solidFill>
          <a:ln/>
        </p:spPr>
      </p:sp>
      <p:pic>
        <p:nvPicPr>
          <p:cNvPr id="10" name="icon-45" descr="preencoded.png">    </p:cNvPr>
          <p:cNvPicPr>
            <a:picLocks noChangeAspect="1"/>
          </p:cNvPicPr>
          <p:nvPr/>
        </p:nvPicPr>
        <p:blipFill>
          <a:blip r:embed="rId2"/>
          <a:stretch>
            <a:fillRect/>
          </a:stretch>
        </p:blipFill>
        <p:spPr>
          <a:xfrm>
            <a:off x="6654729" y="1884761"/>
            <a:ext cx="272125" cy="272125"/>
          </a:xfrm>
          <a:prstGeom prst="rect">
            <a:avLst/>
          </a:prstGeom>
        </p:spPr>
      </p:pic>
      <p:sp>
        <p:nvSpPr>
          <p:cNvPr id="11" name="emerg-46"/>
          <p:cNvSpPr txBox="1"/>
          <p:nvPr/>
        </p:nvSpPr>
        <p:spPr>
          <a:xfrm>
            <a:off x="7284568" y="1664208"/>
            <a:ext cx="4129888" cy="1207008"/>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ANCA-associated vasculitis with organ threat</a:t>
            </a:r>
            <a:endParaRPr lang="en-US" sz="1800" dirty="0"/>
          </a:p>
          <a:p>
            <a:pPr indent="0" marL="0">
              <a:spcAft>
                <a:spcPts val="400"/>
              </a:spcAft>
              <a:buNone/>
            </a:pPr>
            <a:r>
              <a:rPr lang="en-US" sz="1500" dirty="0">
                <a:solidFill>
                  <a:schemeClr val="tx1"/>
                </a:solidFill>
              </a:rPr>
              <a:t>Rising creatinine with active urine sediment, lung hemorrhage or mononeuritis multiplex. Same-day contact; often admission.</a:t>
            </a:r>
            <a:endParaRPr lang="en-US" sz="1800" dirty="0"/>
          </a:p>
        </p:txBody>
      </p:sp>
      <p:sp>
        <p:nvSpPr>
          <p:cNvPr id="12" name="card-47"/>
          <p:cNvSpPr/>
          <p:nvPr/>
        </p:nvSpPr>
        <p:spPr>
          <a:xfrm>
            <a:off x="548640" y="3264408"/>
            <a:ext cx="5410048" cy="1572768"/>
          </a:xfrm>
          <a:prstGeom prst="roundRect">
            <a:avLst>
              <a:gd name="adj" fmla="val 5814"/>
            </a:avLst>
          </a:prstGeom>
          <a:solidFill>
            <a:schemeClr val="accent3">
              <a:alpha val="7000"/>
            </a:schemeClr>
          </a:solidFill>
          <a:ln w="9525">
            <a:solidFill>
              <a:schemeClr val="accent3">
                <a:alpha val="25000"/>
              </a:schemeClr>
            </a:solidFill>
            <a:prstDash val="solid"/>
          </a:ln>
        </p:spPr>
      </p:sp>
      <p:sp>
        <p:nvSpPr>
          <p:cNvPr id="13" name="icon-bg-48"/>
          <p:cNvSpPr/>
          <p:nvPr/>
        </p:nvSpPr>
        <p:spPr>
          <a:xfrm>
            <a:off x="822960" y="3538728"/>
            <a:ext cx="566928" cy="566928"/>
          </a:xfrm>
          <a:prstGeom prst="ellipse">
            <a:avLst/>
          </a:prstGeom>
          <a:solidFill>
            <a:schemeClr val="accent3"/>
          </a:solidFill>
          <a:ln/>
        </p:spPr>
      </p:sp>
      <p:pic>
        <p:nvPicPr>
          <p:cNvPr id="14" name="icon-49" descr="preencoded.png">    </p:cNvPr>
          <p:cNvPicPr>
            <a:picLocks noChangeAspect="1"/>
          </p:cNvPicPr>
          <p:nvPr/>
        </p:nvPicPr>
        <p:blipFill>
          <a:blip r:embed="rId3"/>
          <a:stretch>
            <a:fillRect/>
          </a:stretch>
        </p:blipFill>
        <p:spPr>
          <a:xfrm>
            <a:off x="970361" y="3686129"/>
            <a:ext cx="272125" cy="272125"/>
          </a:xfrm>
          <a:prstGeom prst="rect">
            <a:avLst/>
          </a:prstGeom>
        </p:spPr>
      </p:pic>
      <p:sp>
        <p:nvSpPr>
          <p:cNvPr id="15" name="emerg-50"/>
          <p:cNvSpPr txBox="1"/>
          <p:nvPr/>
        </p:nvSpPr>
        <p:spPr>
          <a:xfrm>
            <a:off x="1600200" y="3465576"/>
            <a:ext cx="4129888" cy="1207008"/>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Connective tissue disease with organ-threatening features</a:t>
            </a:r>
            <a:endParaRPr lang="en-US" sz="1800" dirty="0"/>
          </a:p>
          <a:p>
            <a:pPr indent="0" marL="0">
              <a:spcAft>
                <a:spcPts val="400"/>
              </a:spcAft>
              <a:buNone/>
            </a:pPr>
            <a:r>
              <a:rPr lang="en-US" sz="1500" dirty="0">
                <a:solidFill>
                  <a:schemeClr val="tx1"/>
                </a:solidFill>
              </a:rPr>
              <a:t>Lupus, scleroderma, myositis or APS with a dangerous complication: kidney, lung, brain, blood or muscle failure.</a:t>
            </a:r>
            <a:endParaRPr lang="en-US" sz="1800" dirty="0"/>
          </a:p>
        </p:txBody>
      </p:sp>
      <p:sp>
        <p:nvSpPr>
          <p:cNvPr id="16" name="card-51"/>
          <p:cNvSpPr/>
          <p:nvPr/>
        </p:nvSpPr>
        <p:spPr>
          <a:xfrm>
            <a:off x="6233008" y="3264408"/>
            <a:ext cx="5410048" cy="1572768"/>
          </a:xfrm>
          <a:prstGeom prst="roundRect">
            <a:avLst>
              <a:gd name="adj" fmla="val 5814"/>
            </a:avLst>
          </a:prstGeom>
          <a:solidFill>
            <a:schemeClr val="accent3">
              <a:alpha val="7000"/>
            </a:schemeClr>
          </a:solidFill>
          <a:ln w="9525">
            <a:solidFill>
              <a:schemeClr val="accent3">
                <a:alpha val="25000"/>
              </a:schemeClr>
            </a:solidFill>
            <a:prstDash val="solid"/>
          </a:ln>
        </p:spPr>
      </p:sp>
      <p:sp>
        <p:nvSpPr>
          <p:cNvPr id="17" name="icon-bg-52"/>
          <p:cNvSpPr/>
          <p:nvPr/>
        </p:nvSpPr>
        <p:spPr>
          <a:xfrm>
            <a:off x="6507328" y="3538728"/>
            <a:ext cx="566928" cy="566928"/>
          </a:xfrm>
          <a:prstGeom prst="ellipse">
            <a:avLst/>
          </a:prstGeom>
          <a:solidFill>
            <a:schemeClr val="accent3"/>
          </a:solidFill>
          <a:ln/>
        </p:spPr>
      </p:sp>
      <p:pic>
        <p:nvPicPr>
          <p:cNvPr id="18" name="icon-53" descr="preencoded.png">    </p:cNvPr>
          <p:cNvPicPr>
            <a:picLocks noChangeAspect="1"/>
          </p:cNvPicPr>
          <p:nvPr/>
        </p:nvPicPr>
        <p:blipFill>
          <a:blip r:embed="rId4"/>
          <a:stretch>
            <a:fillRect/>
          </a:stretch>
        </p:blipFill>
        <p:spPr>
          <a:xfrm>
            <a:off x="6654729" y="3686129"/>
            <a:ext cx="272125" cy="272125"/>
          </a:xfrm>
          <a:prstGeom prst="rect">
            <a:avLst/>
          </a:prstGeom>
        </p:spPr>
      </p:pic>
      <p:sp>
        <p:nvSpPr>
          <p:cNvPr id="19" name="emerg-54"/>
          <p:cNvSpPr txBox="1"/>
          <p:nvPr/>
        </p:nvSpPr>
        <p:spPr>
          <a:xfrm>
            <a:off x="7284568" y="3465576"/>
            <a:ext cx="4129888" cy="1207008"/>
          </a:xfrm>
          <a:prstGeom prst="rect">
            <a:avLst/>
          </a:prstGeom>
          <a:noFill/>
          <a:ln/>
        </p:spPr>
        <p:txBody>
          <a:bodyPr wrap="square" lIns="0" tIns="0" rIns="0" bIns="0" rtlCol="0" anchor="t"/>
          <a:lstStyle/>
          <a:p>
            <a:pPr indent="0" marL="0">
              <a:spcAft>
                <a:spcPts val="400"/>
              </a:spcAft>
              <a:buNone/>
            </a:pPr>
            <a:r>
              <a:rPr lang="en-US" sz="1800" b="1" dirty="0">
                <a:solidFill>
                  <a:schemeClr val="tx2"/>
                </a:solidFill>
              </a:rPr>
              <a:t>Macrophage activation syndrome / HLH (adult)</a:t>
            </a:r>
            <a:endParaRPr lang="en-US" sz="1800" dirty="0"/>
          </a:p>
          <a:p>
            <a:pPr indent="0" marL="0">
              <a:spcAft>
                <a:spcPts val="400"/>
              </a:spcAft>
              <a:buNone/>
            </a:pPr>
            <a:r>
              <a:rPr lang="en-US" sz="1500" dirty="0">
                <a:solidFill>
                  <a:schemeClr val="tx1"/>
                </a:solidFill>
              </a:rPr>
              <a:t>Persistent fever with cytopenias and a very high or rising ferritin in Still's disease, lupus, infection or cancer.</a:t>
            </a:r>
            <a:endParaRPr lang="en-US" sz="1800" dirty="0"/>
          </a:p>
        </p:txBody>
      </p:sp>
      <p:sp>
        <p:nvSpPr>
          <p:cNvPr id="20" name="card-55"/>
          <p:cNvSpPr/>
          <p:nvPr/>
        </p:nvSpPr>
        <p:spPr>
          <a:xfrm>
            <a:off x="548640" y="5120640"/>
            <a:ext cx="11094415" cy="868680"/>
          </a:xfrm>
          <a:prstGeom prst="roundRect">
            <a:avLst>
              <a:gd name="adj" fmla="val 10526"/>
            </a:avLst>
          </a:prstGeom>
          <a:solidFill>
            <a:schemeClr val="bg2"/>
          </a:solidFill>
          <a:ln/>
        </p:spPr>
      </p:sp>
      <p:sp>
        <p:nvSpPr>
          <p:cNvPr id="21" name="icon-bg-56"/>
          <p:cNvSpPr/>
          <p:nvPr/>
        </p:nvSpPr>
        <p:spPr>
          <a:xfrm>
            <a:off x="822960" y="5257800"/>
            <a:ext cx="566928" cy="566928"/>
          </a:xfrm>
          <a:prstGeom prst="ellipse">
            <a:avLst/>
          </a:prstGeom>
          <a:solidFill>
            <a:schemeClr val="tx2"/>
          </a:solidFill>
          <a:ln/>
        </p:spPr>
      </p:sp>
      <p:pic>
        <p:nvPicPr>
          <p:cNvPr id="22" name="icon-57" descr="preencoded.png">    </p:cNvPr>
          <p:cNvPicPr>
            <a:picLocks noChangeAspect="1"/>
          </p:cNvPicPr>
          <p:nvPr/>
        </p:nvPicPr>
        <p:blipFill>
          <a:blip r:embed="rId5"/>
          <a:stretch>
            <a:fillRect/>
          </a:stretch>
        </p:blipFill>
        <p:spPr>
          <a:xfrm>
            <a:off x="970361" y="5405201"/>
            <a:ext cx="272125" cy="272125"/>
          </a:xfrm>
          <a:prstGeom prst="rect">
            <a:avLst/>
          </a:prstGeom>
        </p:spPr>
      </p:pic>
      <p:sp>
        <p:nvSpPr>
          <p:cNvPr id="23" name="septic-58"/>
          <p:cNvSpPr txBox="1"/>
          <p:nvPr/>
        </p:nvSpPr>
        <p:spPr>
          <a:xfrm>
            <a:off x="1600200" y="5120640"/>
            <a:ext cx="9814255" cy="868680"/>
          </a:xfrm>
          <a:prstGeom prst="rect">
            <a:avLst/>
          </a:prstGeom>
          <a:noFill/>
          <a:ln/>
        </p:spPr>
        <p:txBody>
          <a:bodyPr wrap="square" lIns="0" tIns="0" rIns="0" bIns="0" rtlCol="0" anchor="ctr"/>
          <a:lstStyle/>
          <a:p>
            <a:pPr indent="0" marL="0">
              <a:buNone/>
            </a:pPr>
            <a:r>
              <a:rPr lang="en-US" sz="1600" b="1" dirty="0">
                <a:solidFill>
                  <a:schemeClr val="tx2"/>
                </a:solidFill>
              </a:rPr>
              <a:t>Not rheumatology first: </a:t>
            </a:r>
            <a:pPr indent="0" marL="0">
              <a:buNone/>
            </a:pPr>
            <a:r>
              <a:rPr lang="en-US" sz="1600" dirty="0">
                <a:solidFill>
                  <a:schemeClr val="tx1"/>
                </a:solidFill>
              </a:rPr>
              <a:t>a hot, swollen joint with fever is septic arthritis until proven otherwise. It needs same-day aspiration, usually in the emergency department or by orthopedics.</a:t>
            </a:r>
            <a:endParaRPr lang="en-US" sz="16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1 · DOES THIS NEED A CALL TODAY?</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Suspected GCA: treat today, confirm promptly</a:t>
            </a:r>
            <a:endParaRPr lang="en-US" sz="3200" dirty="0"/>
          </a:p>
        </p:txBody>
      </p:sp>
      <p:sp>
        <p:nvSpPr>
          <p:cNvPr id="4" name="card-59"/>
          <p:cNvSpPr/>
          <p:nvPr/>
        </p:nvSpPr>
        <p:spPr>
          <a:xfrm>
            <a:off x="548640" y="1463040"/>
            <a:ext cx="4846320" cy="3794760"/>
          </a:xfrm>
          <a:prstGeom prst="roundRect">
            <a:avLst>
              <a:gd name="adj" fmla="val 2410"/>
            </a:avLst>
          </a:prstGeom>
          <a:solidFill>
            <a:schemeClr val="bg2"/>
          </a:solidFill>
          <a:ln/>
        </p:spPr>
      </p:sp>
      <p:sp>
        <p:nvSpPr>
          <p:cNvPr id="5" name="text-60"/>
          <p:cNvSpPr txBox="1"/>
          <p:nvPr/>
        </p:nvSpPr>
        <p:spPr>
          <a:xfrm>
            <a:off x="868680" y="1691640"/>
            <a:ext cx="4206240" cy="411480"/>
          </a:xfrm>
          <a:prstGeom prst="rect">
            <a:avLst/>
          </a:prstGeom>
          <a:noFill/>
          <a:ln/>
        </p:spPr>
        <p:txBody>
          <a:bodyPr wrap="square" lIns="0" tIns="0" rIns="0" bIns="0" rtlCol="0" anchor="t"/>
          <a:lstStyle/>
          <a:p>
            <a:pPr indent="0" marL="0">
              <a:buNone/>
            </a:pPr>
            <a:r>
              <a:rPr lang="en-US" sz="2000" b="1" dirty="0">
                <a:solidFill>
                  <a:schemeClr val="tx2"/>
                </a:solidFill>
                <a:latin typeface="+mj-lt" pitchFamily="34" charset="0"/>
                <a:ea typeface="+mj-lt" pitchFamily="34" charset="-122"/>
                <a:cs typeface="+mj-lt" pitchFamily="34" charset="-120"/>
              </a:rPr>
              <a:t>Suspect it</a:t>
            </a:r>
            <a:endParaRPr lang="en-US" sz="2000" dirty="0"/>
          </a:p>
        </p:txBody>
      </p:sp>
      <p:sp>
        <p:nvSpPr>
          <p:cNvPr id="6" name="gca-suspect-61"/>
          <p:cNvSpPr txBox="1"/>
          <p:nvPr/>
        </p:nvSpPr>
        <p:spPr>
          <a:xfrm>
            <a:off x="868680" y="2194560"/>
            <a:ext cx="4206240" cy="288036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Age 50 or older with a new headache, scalp tenderness or jaw claudication</a:t>
            </a:r>
            <a:endParaRPr lang="en-US" sz="1500" dirty="0"/>
          </a:p>
          <a:p>
            <a:pPr marL="203200" indent="-203200">
              <a:spcAft>
                <a:spcPts val="600"/>
              </a:spcAft>
              <a:buSzPct val="100000"/>
              <a:buChar char="•"/>
            </a:pPr>
            <a:r>
              <a:rPr lang="en-US" sz="1500" dirty="0">
                <a:solidFill>
                  <a:schemeClr val="tx1"/>
                </a:solidFill>
              </a:rPr>
              <a:t>Visual symptoms: transient loss of vision, double vision or sudden vision loss</a:t>
            </a:r>
            <a:endParaRPr lang="en-US" sz="1500" dirty="0"/>
          </a:p>
          <a:p>
            <a:pPr marL="203200" indent="-203200">
              <a:spcAft>
                <a:spcPts val="600"/>
              </a:spcAft>
              <a:buSzPct val="100000"/>
              <a:buChar char="•"/>
            </a:pPr>
            <a:r>
              <a:rPr lang="en-US" sz="1500" dirty="0">
                <a:solidFill>
                  <a:schemeClr val="tx1"/>
                </a:solidFill>
              </a:rPr>
              <a:t>Shoulder and hip girdle aching, fever, weight loss or fatigue</a:t>
            </a:r>
            <a:endParaRPr lang="en-US" sz="1500" dirty="0"/>
          </a:p>
          <a:p>
            <a:pPr marL="203200" indent="-203200">
              <a:spcAft>
                <a:spcPts val="600"/>
              </a:spcAft>
              <a:buSzPct val="100000"/>
              <a:buChar char="•"/>
            </a:pPr>
            <a:r>
              <a:rPr lang="en-US" sz="1500" dirty="0">
                <a:solidFill>
                  <a:schemeClr val="tx1"/>
                </a:solidFill>
              </a:rPr>
              <a:t>Arm claudication or unequal arm blood pressures</a:t>
            </a:r>
            <a:endParaRPr lang="en-US" sz="1500" dirty="0"/>
          </a:p>
          <a:p>
            <a:pPr marL="203200" indent="-203200">
              <a:spcAft>
                <a:spcPts val="600"/>
              </a:spcAft>
              <a:buSzPct val="100000"/>
              <a:buChar char="•"/>
            </a:pPr>
            <a:r>
              <a:rPr lang="en-US" sz="1500" dirty="0">
                <a:solidFill>
                  <a:schemeClr val="tx1"/>
                </a:solidFill>
              </a:rPr>
              <a:t>ESR and CRP are usually raised, but normal values don't rule GCA out</a:t>
            </a:r>
            <a:endParaRPr lang="en-US" sz="1500" dirty="0"/>
          </a:p>
        </p:txBody>
      </p:sp>
      <p:sp>
        <p:nvSpPr>
          <p:cNvPr id="7" name="card-62"/>
          <p:cNvSpPr/>
          <p:nvPr/>
        </p:nvSpPr>
        <p:spPr>
          <a:xfrm>
            <a:off x="5669280" y="1463040"/>
            <a:ext cx="5973775" cy="3794760"/>
          </a:xfrm>
          <a:prstGeom prst="roundRect">
            <a:avLst>
              <a:gd name="adj" fmla="val 2410"/>
            </a:avLst>
          </a:prstGeom>
          <a:solidFill>
            <a:schemeClr val="accent3">
              <a:alpha val="7000"/>
            </a:schemeClr>
          </a:solidFill>
          <a:ln w="9525">
            <a:solidFill>
              <a:schemeClr val="accent3">
                <a:alpha val="25000"/>
              </a:schemeClr>
            </a:solidFill>
            <a:prstDash val="solid"/>
          </a:ln>
        </p:spPr>
      </p:sp>
      <p:sp>
        <p:nvSpPr>
          <p:cNvPr id="8" name="text-63"/>
          <p:cNvSpPr txBox="1"/>
          <p:nvPr/>
        </p:nvSpPr>
        <p:spPr>
          <a:xfrm>
            <a:off x="5989320" y="1691640"/>
            <a:ext cx="5333695" cy="411480"/>
          </a:xfrm>
          <a:prstGeom prst="rect">
            <a:avLst/>
          </a:prstGeom>
          <a:noFill/>
          <a:ln/>
        </p:spPr>
        <p:txBody>
          <a:bodyPr wrap="square" lIns="0" tIns="0" rIns="0" bIns="0" rtlCol="0" anchor="t"/>
          <a:lstStyle/>
          <a:p>
            <a:pPr indent="0" marL="0">
              <a:buNone/>
            </a:pPr>
            <a:r>
              <a:rPr lang="en-US" sz="2000" b="1" dirty="0">
                <a:solidFill>
                  <a:schemeClr val="accent3"/>
                </a:solidFill>
                <a:latin typeface="+mj-lt" pitchFamily="34" charset="0"/>
                <a:ea typeface="+mj-lt" pitchFamily="34" charset="-122"/>
                <a:cs typeface="+mj-lt" pitchFamily="34" charset="-120"/>
              </a:rPr>
              <a:t>Act today</a:t>
            </a:r>
            <a:endParaRPr lang="en-US" sz="2000" dirty="0"/>
          </a:p>
        </p:txBody>
      </p:sp>
      <p:sp>
        <p:nvSpPr>
          <p:cNvPr id="9" name="gca-act-64"/>
          <p:cNvSpPr txBox="1"/>
          <p:nvPr/>
        </p:nvSpPr>
        <p:spPr>
          <a:xfrm>
            <a:off x="5989320" y="2194560"/>
            <a:ext cx="5333695" cy="2880360"/>
          </a:xfrm>
          <a:prstGeom prst="rect">
            <a:avLst/>
          </a:prstGeom>
          <a:noFill/>
          <a:ln/>
        </p:spPr>
        <p:txBody>
          <a:bodyPr wrap="square" lIns="0" tIns="0" rIns="0" bIns="0" rtlCol="0" anchor="t"/>
          <a:lstStyle/>
          <a:p>
            <a:pPr marL="342900" indent="-342900">
              <a:spcAft>
                <a:spcPts val="600"/>
              </a:spcAft>
              <a:buSzPct val="100000"/>
              <a:buFont typeface="+mj-lt"/>
              <a:buAutoNum type="arabicPeriod" startAt="1"/>
            </a:pPr>
            <a:r>
              <a:rPr lang="en-US" sz="1500" dirty="0">
                <a:solidFill>
                  <a:schemeClr val="tx1"/>
                </a:solidFill>
              </a:rPr>
              <a:t>Start glucocorticoids the day you suspect it; don't wait for biopsy or imaging. A typical start is prednisone 40–60 mg daily.</a:t>
            </a:r>
            <a:endParaRPr lang="en-US" sz="1500" dirty="0"/>
          </a:p>
          <a:p>
            <a:pPr marL="342900" indent="-342900">
              <a:spcAft>
                <a:spcPts val="600"/>
              </a:spcAft>
              <a:buSzPct val="100000"/>
              <a:buFont typeface="+mj-lt"/>
              <a:buAutoNum type="arabicPeriod" startAt="1"/>
            </a:pPr>
            <a:r>
              <a:rPr lang="en-US" sz="1500" dirty="0">
                <a:solidFill>
                  <a:schemeClr val="tx1"/>
                </a:solidFill>
              </a:rPr>
              <a:t>Any visual symptom: same-day ophthalmology or emergency care.</a:t>
            </a:r>
            <a:endParaRPr lang="en-US" sz="1500" dirty="0"/>
          </a:p>
          <a:p>
            <a:pPr marL="342900" indent="-342900">
              <a:spcAft>
                <a:spcPts val="600"/>
              </a:spcAft>
              <a:buSzPct val="100000"/>
              <a:buFont typeface="+mj-lt"/>
              <a:buAutoNum type="arabicPeriod" startAt="1"/>
            </a:pPr>
            <a:r>
              <a:rPr lang="en-US" sz="1500" dirty="0">
                <a:solidFill>
                  <a:schemeClr val="tx1"/>
                </a:solidFill>
              </a:rPr>
              <a:t>Call rheumatology the same day. EULAR 2025 asks for urgent specialist referral within 24 hours, through a fast-track pathway where one exists.</a:t>
            </a:r>
            <a:endParaRPr lang="en-US" sz="1500" dirty="0"/>
          </a:p>
          <a:p>
            <a:pPr marL="342900" indent="-342900">
              <a:spcAft>
                <a:spcPts val="600"/>
              </a:spcAft>
              <a:buSzPct val="100000"/>
              <a:buFont typeface="+mj-lt"/>
              <a:buAutoNum type="arabicPeriod" startAt="1"/>
            </a:pPr>
            <a:r>
              <a:rPr lang="en-US" sz="1500" dirty="0">
                <a:solidFill>
                  <a:schemeClr val="tx1"/>
                </a:solidFill>
              </a:rPr>
              <a:t>Confirm promptly with temporal and axillary artery ultrasound or a temporal artery biopsy. Ultrasound changes can fade within days of treatment.</a:t>
            </a:r>
            <a:endParaRPr lang="en-US" sz="1500" dirty="0"/>
          </a:p>
          <a:p>
            <a:pPr marL="342900" indent="-342900">
              <a:spcAft>
                <a:spcPts val="600"/>
              </a:spcAft>
              <a:buSzPct val="100000"/>
              <a:buFont typeface="+mj-lt"/>
              <a:buAutoNum type="arabicPeriod" startAt="1"/>
            </a:pPr>
            <a:r>
              <a:rPr lang="en-US" sz="1500" dirty="0">
                <a:solidFill>
                  <a:schemeClr val="tx1"/>
                </a:solidFill>
              </a:rPr>
              <a:t>Send ESR, CRP, CBC and a metabolic panel with glucose.</a:t>
            </a:r>
            <a:endParaRPr lang="en-US" sz="1500" dirty="0"/>
          </a:p>
        </p:txBody>
      </p:sp>
      <p:sp>
        <p:nvSpPr>
          <p:cNvPr id="10" name="card-65"/>
          <p:cNvSpPr/>
          <p:nvPr/>
        </p:nvSpPr>
        <p:spPr>
          <a:xfrm>
            <a:off x="548640" y="5440680"/>
            <a:ext cx="11094415" cy="640080"/>
          </a:xfrm>
          <a:prstGeom prst="roundRect">
            <a:avLst>
              <a:gd name="adj" fmla="val 14286"/>
            </a:avLst>
          </a:prstGeom>
          <a:solidFill>
            <a:schemeClr val="accent2">
              <a:alpha val="15000"/>
            </a:schemeClr>
          </a:solidFill>
          <a:ln/>
        </p:spPr>
      </p:sp>
      <p:sp>
        <p:nvSpPr>
          <p:cNvPr id="11" name="gca-pearl-66"/>
          <p:cNvSpPr txBox="1"/>
          <p:nvPr/>
        </p:nvSpPr>
        <p:spPr>
          <a:xfrm>
            <a:off x="868680" y="5440680"/>
            <a:ext cx="10454335" cy="640080"/>
          </a:xfrm>
          <a:prstGeom prst="rect">
            <a:avLst/>
          </a:prstGeom>
          <a:noFill/>
          <a:ln/>
        </p:spPr>
        <p:txBody>
          <a:bodyPr wrap="square" lIns="0" tIns="0" rIns="0" bIns="0" rtlCol="0" anchor="ctr"/>
          <a:lstStyle/>
          <a:p>
            <a:pPr indent="0" marL="0">
              <a:buNone/>
            </a:pPr>
            <a:r>
              <a:rPr lang="en-US" sz="1600" b="1" dirty="0">
                <a:solidFill>
                  <a:schemeClr val="tx2"/>
                </a:solidFill>
              </a:rPr>
              <a:t>Pearl: </a:t>
            </a:r>
            <a:pPr indent="0" marL="0">
              <a:buNone/>
            </a:pPr>
            <a:r>
              <a:rPr lang="en-US" sz="1600" dirty="0">
                <a:solidFill>
                  <a:schemeClr val="tx1"/>
                </a:solidFill>
              </a:rPr>
              <a:t>ask every patient with polymyalgia rheumatica about headache, jaw pain and visual symptoms. Up to about 1 in 5 may also have GCA.</a:t>
            </a:r>
            <a:endParaRPr lang="en-US" sz="16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2 · HOW URGENT IS IT?</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Five levels of urgency, with typical targets</a:t>
            </a:r>
            <a:endParaRPr lang="en-US" sz="3200" dirty="0"/>
          </a:p>
        </p:txBody>
      </p:sp>
      <p:sp>
        <p:nvSpPr>
          <p:cNvPr id="4" name="card-67"/>
          <p:cNvSpPr/>
          <p:nvPr/>
        </p:nvSpPr>
        <p:spPr>
          <a:xfrm>
            <a:off x="548640" y="1417320"/>
            <a:ext cx="11094415" cy="749808"/>
          </a:xfrm>
          <a:prstGeom prst="roundRect">
            <a:avLst>
              <a:gd name="adj" fmla="val 9756"/>
            </a:avLst>
          </a:prstGeom>
          <a:solidFill>
            <a:schemeClr val="accent3">
              <a:alpha val="8000"/>
            </a:schemeClr>
          </a:solidFill>
          <a:ln/>
        </p:spPr>
      </p:sp>
      <p:sp>
        <p:nvSpPr>
          <p:cNvPr id="5" name="pill-68"/>
          <p:cNvSpPr/>
          <p:nvPr/>
        </p:nvSpPr>
        <p:spPr>
          <a:xfrm>
            <a:off x="731520" y="1563624"/>
            <a:ext cx="2148840" cy="457200"/>
          </a:xfrm>
          <a:prstGeom prst="roundRect">
            <a:avLst>
              <a:gd name="adj" fmla="val 50000"/>
            </a:avLst>
          </a:prstGeom>
          <a:solidFill>
            <a:schemeClr val="accent3"/>
          </a:solidFill>
          <a:ln/>
        </p:spPr>
      </p:sp>
      <p:sp>
        <p:nvSpPr>
          <p:cNvPr id="6" name="pill-text-69"/>
          <p:cNvSpPr txBox="1"/>
          <p:nvPr/>
        </p:nvSpPr>
        <p:spPr>
          <a:xfrm>
            <a:off x="731520" y="1563624"/>
            <a:ext cx="2148840" cy="457200"/>
          </a:xfrm>
          <a:prstGeom prst="rect">
            <a:avLst/>
          </a:prstGeom>
          <a:noFill/>
          <a:ln/>
        </p:spPr>
        <p:txBody>
          <a:bodyPr wrap="square" lIns="0" tIns="0" rIns="0" bIns="0" rtlCol="0" anchor="ctr"/>
          <a:lstStyle/>
          <a:p>
            <a:pPr algn="ctr" indent="0" marL="0">
              <a:buNone/>
            </a:pPr>
            <a:r>
              <a:rPr lang="en-US" sz="1500" b="1" dirty="0">
                <a:solidFill>
                  <a:schemeClr val="bg1"/>
                </a:solidFill>
              </a:rPr>
              <a:t>Emergent</a:t>
            </a:r>
            <a:endParaRPr lang="en-US" sz="1500" dirty="0"/>
          </a:p>
        </p:txBody>
      </p:sp>
      <p:sp>
        <p:nvSpPr>
          <p:cNvPr id="7" name="text-70"/>
          <p:cNvSpPr txBox="1"/>
          <p:nvPr/>
        </p:nvSpPr>
        <p:spPr>
          <a:xfrm>
            <a:off x="3108960" y="1417320"/>
            <a:ext cx="1965960" cy="749808"/>
          </a:xfrm>
          <a:prstGeom prst="rect">
            <a:avLst/>
          </a:prstGeom>
          <a:noFill/>
          <a:ln/>
        </p:spPr>
        <p:txBody>
          <a:bodyPr wrap="square" lIns="0" tIns="0" rIns="0" bIns="0" rtlCol="0" anchor="ctr"/>
          <a:lstStyle/>
          <a:p>
            <a:pPr indent="0" marL="0">
              <a:buNone/>
            </a:pPr>
            <a:r>
              <a:rPr lang="en-US" sz="1600" b="1" dirty="0">
                <a:solidFill>
                  <a:schemeClr val="tx2"/>
                </a:solidFill>
              </a:rPr>
              <a:t>Same day</a:t>
            </a:r>
            <a:endParaRPr lang="en-US" sz="1600" dirty="0"/>
          </a:p>
        </p:txBody>
      </p:sp>
      <p:sp>
        <p:nvSpPr>
          <p:cNvPr id="8" name="text-71"/>
          <p:cNvSpPr txBox="1"/>
          <p:nvPr/>
        </p:nvSpPr>
        <p:spPr>
          <a:xfrm>
            <a:off x="5120640" y="1417320"/>
            <a:ext cx="6339535" cy="749808"/>
          </a:xfrm>
          <a:prstGeom prst="rect">
            <a:avLst/>
          </a:prstGeom>
          <a:noFill/>
          <a:ln/>
        </p:spPr>
        <p:txBody>
          <a:bodyPr wrap="square" lIns="0" tIns="0" rIns="0" bIns="0" rtlCol="0" anchor="ctr"/>
          <a:lstStyle/>
          <a:p>
            <a:pPr indent="0" marL="0">
              <a:buNone/>
            </a:pPr>
            <a:r>
              <a:rPr lang="en-US" sz="1500" dirty="0">
                <a:solidFill>
                  <a:schemeClr val="tx1"/>
                </a:solidFill>
              </a:rPr>
              <a:t>Giant cell arteritis · vasculitis with kidney or lung involvement · lupus, scleroderma or myositis with organ threat · macrophage activation syndrome</a:t>
            </a:r>
            <a:endParaRPr lang="en-US" sz="1500" dirty="0"/>
          </a:p>
        </p:txBody>
      </p:sp>
      <p:sp>
        <p:nvSpPr>
          <p:cNvPr id="9" name="card-72"/>
          <p:cNvSpPr/>
          <p:nvPr/>
        </p:nvSpPr>
        <p:spPr>
          <a:xfrm>
            <a:off x="548640" y="2267712"/>
            <a:ext cx="11094415" cy="749808"/>
          </a:xfrm>
          <a:prstGeom prst="roundRect">
            <a:avLst>
              <a:gd name="adj" fmla="val 9756"/>
            </a:avLst>
          </a:prstGeom>
          <a:solidFill>
            <a:schemeClr val="accent4">
              <a:alpha val="8000"/>
            </a:schemeClr>
          </a:solidFill>
          <a:ln/>
        </p:spPr>
      </p:sp>
      <p:sp>
        <p:nvSpPr>
          <p:cNvPr id="10" name="pill-73"/>
          <p:cNvSpPr/>
          <p:nvPr/>
        </p:nvSpPr>
        <p:spPr>
          <a:xfrm>
            <a:off x="731520" y="2414016"/>
            <a:ext cx="2148840" cy="457200"/>
          </a:xfrm>
          <a:prstGeom prst="roundRect">
            <a:avLst>
              <a:gd name="adj" fmla="val 50000"/>
            </a:avLst>
          </a:prstGeom>
          <a:solidFill>
            <a:schemeClr val="accent4"/>
          </a:solidFill>
          <a:ln/>
        </p:spPr>
      </p:sp>
      <p:sp>
        <p:nvSpPr>
          <p:cNvPr id="11" name="pill-text-74"/>
          <p:cNvSpPr txBox="1"/>
          <p:nvPr/>
        </p:nvSpPr>
        <p:spPr>
          <a:xfrm>
            <a:off x="731520" y="2414016"/>
            <a:ext cx="2148840" cy="457200"/>
          </a:xfrm>
          <a:prstGeom prst="rect">
            <a:avLst/>
          </a:prstGeom>
          <a:noFill/>
          <a:ln/>
        </p:spPr>
        <p:txBody>
          <a:bodyPr wrap="square" lIns="0" tIns="0" rIns="0" bIns="0" rtlCol="0" anchor="ctr"/>
          <a:lstStyle/>
          <a:p>
            <a:pPr algn="ctr" indent="0" marL="0">
              <a:buNone/>
            </a:pPr>
            <a:r>
              <a:rPr lang="en-US" sz="1500" b="1" dirty="0">
                <a:solidFill>
                  <a:schemeClr val="bg1"/>
                </a:solidFill>
              </a:rPr>
              <a:t>Urgent</a:t>
            </a:r>
            <a:endParaRPr lang="en-US" sz="1500" dirty="0"/>
          </a:p>
        </p:txBody>
      </p:sp>
      <p:sp>
        <p:nvSpPr>
          <p:cNvPr id="12" name="text-75"/>
          <p:cNvSpPr txBox="1"/>
          <p:nvPr/>
        </p:nvSpPr>
        <p:spPr>
          <a:xfrm>
            <a:off x="3108960" y="2267712"/>
            <a:ext cx="1965960" cy="749808"/>
          </a:xfrm>
          <a:prstGeom prst="rect">
            <a:avLst/>
          </a:prstGeom>
          <a:noFill/>
          <a:ln/>
        </p:spPr>
        <p:txBody>
          <a:bodyPr wrap="square" lIns="0" tIns="0" rIns="0" bIns="0" rtlCol="0" anchor="ctr"/>
          <a:lstStyle/>
          <a:p>
            <a:pPr indent="0" marL="0">
              <a:buNone/>
            </a:pPr>
            <a:r>
              <a:rPr lang="en-US" sz="1600" b="1" dirty="0">
                <a:solidFill>
                  <a:schemeClr val="tx2"/>
                </a:solidFill>
              </a:rPr>
              <a:t>Within 2–4 weeks</a:t>
            </a:r>
            <a:endParaRPr lang="en-US" sz="1600" dirty="0"/>
          </a:p>
        </p:txBody>
      </p:sp>
      <p:sp>
        <p:nvSpPr>
          <p:cNvPr id="13" name="text-76"/>
          <p:cNvSpPr txBox="1"/>
          <p:nvPr/>
        </p:nvSpPr>
        <p:spPr>
          <a:xfrm>
            <a:off x="5120640" y="2267712"/>
            <a:ext cx="6339535" cy="749808"/>
          </a:xfrm>
          <a:prstGeom prst="rect">
            <a:avLst/>
          </a:prstGeom>
          <a:noFill/>
          <a:ln/>
        </p:spPr>
        <p:txBody>
          <a:bodyPr wrap="square" lIns="0" tIns="0" rIns="0" bIns="0" rtlCol="0" anchor="ctr"/>
          <a:lstStyle/>
          <a:p>
            <a:pPr indent="0" marL="0">
              <a:buNone/>
            </a:pPr>
            <a:r>
              <a:rPr lang="en-US" sz="1500" dirty="0">
                <a:solidFill>
                  <a:schemeClr val="tx1"/>
                </a:solidFill>
              </a:rPr>
              <a:t>New inflammatory arthritis · psoriatic arthritis · suspected lupus, myositis or systemic sclerosis · autoimmune ILD</a:t>
            </a:r>
            <a:endParaRPr lang="en-US" sz="1500" dirty="0"/>
          </a:p>
        </p:txBody>
      </p:sp>
      <p:sp>
        <p:nvSpPr>
          <p:cNvPr id="14" name="card-77"/>
          <p:cNvSpPr/>
          <p:nvPr/>
        </p:nvSpPr>
        <p:spPr>
          <a:xfrm>
            <a:off x="548640" y="3118104"/>
            <a:ext cx="11094415" cy="749808"/>
          </a:xfrm>
          <a:prstGeom prst="roundRect">
            <a:avLst>
              <a:gd name="adj" fmla="val 9756"/>
            </a:avLst>
          </a:prstGeom>
          <a:solidFill>
            <a:schemeClr val="accent2">
              <a:alpha val="8000"/>
            </a:schemeClr>
          </a:solidFill>
          <a:ln/>
        </p:spPr>
      </p:sp>
      <p:sp>
        <p:nvSpPr>
          <p:cNvPr id="15" name="pill-78"/>
          <p:cNvSpPr/>
          <p:nvPr/>
        </p:nvSpPr>
        <p:spPr>
          <a:xfrm>
            <a:off x="731520" y="3264408"/>
            <a:ext cx="2148840" cy="457200"/>
          </a:xfrm>
          <a:prstGeom prst="roundRect">
            <a:avLst>
              <a:gd name="adj" fmla="val 50000"/>
            </a:avLst>
          </a:prstGeom>
          <a:solidFill>
            <a:schemeClr val="accent2"/>
          </a:solidFill>
          <a:ln/>
        </p:spPr>
      </p:sp>
      <p:sp>
        <p:nvSpPr>
          <p:cNvPr id="16" name="pill-text-79"/>
          <p:cNvSpPr txBox="1"/>
          <p:nvPr/>
        </p:nvSpPr>
        <p:spPr>
          <a:xfrm>
            <a:off x="731520" y="3264408"/>
            <a:ext cx="2148840" cy="457200"/>
          </a:xfrm>
          <a:prstGeom prst="rect">
            <a:avLst/>
          </a:prstGeom>
          <a:noFill/>
          <a:ln/>
        </p:spPr>
        <p:txBody>
          <a:bodyPr wrap="square" lIns="0" tIns="0" rIns="0" bIns="0" rtlCol="0" anchor="ctr"/>
          <a:lstStyle/>
          <a:p>
            <a:pPr algn="ctr" indent="0" marL="0">
              <a:buNone/>
            </a:pPr>
            <a:r>
              <a:rPr lang="en-US" sz="1500" b="1" dirty="0">
                <a:solidFill>
                  <a:schemeClr val="tx2"/>
                </a:solidFill>
              </a:rPr>
              <a:t>Semi-urgent</a:t>
            </a:r>
            <a:endParaRPr lang="en-US" sz="1500" dirty="0"/>
          </a:p>
        </p:txBody>
      </p:sp>
      <p:sp>
        <p:nvSpPr>
          <p:cNvPr id="17" name="text-80"/>
          <p:cNvSpPr txBox="1"/>
          <p:nvPr/>
        </p:nvSpPr>
        <p:spPr>
          <a:xfrm>
            <a:off x="3108960" y="3118104"/>
            <a:ext cx="1965960" cy="749808"/>
          </a:xfrm>
          <a:prstGeom prst="rect">
            <a:avLst/>
          </a:prstGeom>
          <a:noFill/>
          <a:ln/>
        </p:spPr>
        <p:txBody>
          <a:bodyPr wrap="square" lIns="0" tIns="0" rIns="0" bIns="0" rtlCol="0" anchor="ctr"/>
          <a:lstStyle/>
          <a:p>
            <a:pPr indent="0" marL="0">
              <a:buNone/>
            </a:pPr>
            <a:r>
              <a:rPr lang="en-US" sz="1600" b="1" dirty="0">
                <a:solidFill>
                  <a:schemeClr val="tx2"/>
                </a:solidFill>
              </a:rPr>
              <a:t>Within 4–8 weeks</a:t>
            </a:r>
            <a:endParaRPr lang="en-US" sz="1600" dirty="0"/>
          </a:p>
        </p:txBody>
      </p:sp>
      <p:sp>
        <p:nvSpPr>
          <p:cNvPr id="18" name="text-81"/>
          <p:cNvSpPr txBox="1"/>
          <p:nvPr/>
        </p:nvSpPr>
        <p:spPr>
          <a:xfrm>
            <a:off x="5120640" y="3118104"/>
            <a:ext cx="6339535" cy="749808"/>
          </a:xfrm>
          <a:prstGeom prst="rect">
            <a:avLst/>
          </a:prstGeom>
          <a:noFill/>
          <a:ln/>
        </p:spPr>
        <p:txBody>
          <a:bodyPr wrap="square" lIns="0" tIns="0" rIns="0" bIns="0" rtlCol="0" anchor="ctr"/>
          <a:lstStyle/>
          <a:p>
            <a:pPr indent="0" marL="0">
              <a:buNone/>
            </a:pPr>
            <a:r>
              <a:rPr lang="en-US" sz="1500" dirty="0">
                <a:solidFill>
                  <a:schemeClr val="tx1"/>
                </a:solidFill>
              </a:rPr>
              <a:t>PMR without GCA features · suspected axial spondyloarthritis · complex gout · CPPD · secondary Raynaud's · IgG4-related disease</a:t>
            </a:r>
            <a:endParaRPr lang="en-US" sz="1500" dirty="0"/>
          </a:p>
        </p:txBody>
      </p:sp>
      <p:sp>
        <p:nvSpPr>
          <p:cNvPr id="19" name="card-82"/>
          <p:cNvSpPr/>
          <p:nvPr/>
        </p:nvSpPr>
        <p:spPr>
          <a:xfrm>
            <a:off x="548640" y="3968496"/>
            <a:ext cx="11094415" cy="749808"/>
          </a:xfrm>
          <a:prstGeom prst="roundRect">
            <a:avLst>
              <a:gd name="adj" fmla="val 9756"/>
            </a:avLst>
          </a:prstGeom>
          <a:solidFill>
            <a:schemeClr val="accent5">
              <a:alpha val="8000"/>
            </a:schemeClr>
          </a:solidFill>
          <a:ln/>
        </p:spPr>
      </p:sp>
      <p:sp>
        <p:nvSpPr>
          <p:cNvPr id="20" name="pill-83"/>
          <p:cNvSpPr/>
          <p:nvPr/>
        </p:nvSpPr>
        <p:spPr>
          <a:xfrm>
            <a:off x="731520" y="4114800"/>
            <a:ext cx="2148840" cy="457200"/>
          </a:xfrm>
          <a:prstGeom prst="roundRect">
            <a:avLst>
              <a:gd name="adj" fmla="val 50000"/>
            </a:avLst>
          </a:prstGeom>
          <a:solidFill>
            <a:schemeClr val="accent5"/>
          </a:solidFill>
          <a:ln/>
        </p:spPr>
      </p:sp>
      <p:sp>
        <p:nvSpPr>
          <p:cNvPr id="21" name="pill-text-84"/>
          <p:cNvSpPr txBox="1"/>
          <p:nvPr/>
        </p:nvSpPr>
        <p:spPr>
          <a:xfrm>
            <a:off x="731520" y="4114800"/>
            <a:ext cx="2148840" cy="457200"/>
          </a:xfrm>
          <a:prstGeom prst="rect">
            <a:avLst/>
          </a:prstGeom>
          <a:noFill/>
          <a:ln/>
        </p:spPr>
        <p:txBody>
          <a:bodyPr wrap="square" lIns="0" tIns="0" rIns="0" bIns="0" rtlCol="0" anchor="ctr"/>
          <a:lstStyle/>
          <a:p>
            <a:pPr algn="ctr" indent="0" marL="0">
              <a:buNone/>
            </a:pPr>
            <a:r>
              <a:rPr lang="en-US" sz="1500" b="1" dirty="0">
                <a:solidFill>
                  <a:schemeClr val="bg1"/>
                </a:solidFill>
              </a:rPr>
              <a:t>Routine</a:t>
            </a:r>
            <a:endParaRPr lang="en-US" sz="1500" dirty="0"/>
          </a:p>
        </p:txBody>
      </p:sp>
      <p:sp>
        <p:nvSpPr>
          <p:cNvPr id="22" name="text-85"/>
          <p:cNvSpPr txBox="1"/>
          <p:nvPr/>
        </p:nvSpPr>
        <p:spPr>
          <a:xfrm>
            <a:off x="3108960" y="3968496"/>
            <a:ext cx="1965960" cy="749808"/>
          </a:xfrm>
          <a:prstGeom prst="rect">
            <a:avLst/>
          </a:prstGeom>
          <a:noFill/>
          <a:ln/>
        </p:spPr>
        <p:txBody>
          <a:bodyPr wrap="square" lIns="0" tIns="0" rIns="0" bIns="0" rtlCol="0" anchor="ctr"/>
          <a:lstStyle/>
          <a:p>
            <a:pPr indent="0" marL="0">
              <a:buNone/>
            </a:pPr>
            <a:r>
              <a:rPr lang="en-US" sz="1600" b="1" dirty="0">
                <a:solidFill>
                  <a:schemeClr val="tx2"/>
                </a:solidFill>
              </a:rPr>
              <a:t>About 8–12 weeks</a:t>
            </a:r>
            <a:endParaRPr lang="en-US" sz="1600" dirty="0"/>
          </a:p>
        </p:txBody>
      </p:sp>
      <p:sp>
        <p:nvSpPr>
          <p:cNvPr id="23" name="text-86"/>
          <p:cNvSpPr txBox="1"/>
          <p:nvPr/>
        </p:nvSpPr>
        <p:spPr>
          <a:xfrm>
            <a:off x="5120640" y="3968496"/>
            <a:ext cx="6339535" cy="749808"/>
          </a:xfrm>
          <a:prstGeom prst="rect">
            <a:avLst/>
          </a:prstGeom>
          <a:noFill/>
          <a:ln/>
        </p:spPr>
        <p:txBody>
          <a:bodyPr wrap="square" lIns="0" tIns="0" rIns="0" bIns="0" rtlCol="0" anchor="ctr"/>
          <a:lstStyle/>
          <a:p>
            <a:pPr indent="0" marL="0">
              <a:buNone/>
            </a:pPr>
            <a:r>
              <a:rPr lang="en-US" sz="1500" dirty="0">
                <a:solidFill>
                  <a:schemeClr val="tx1"/>
                </a:solidFill>
              </a:rPr>
              <a:t>Established RA needing a treatment change · new uncomplicated gout · undifferentiated CTD · sicca-predominant Sjögren's · complex osteoporosis</a:t>
            </a:r>
            <a:endParaRPr lang="en-US" sz="1500" dirty="0"/>
          </a:p>
        </p:txBody>
      </p:sp>
      <p:sp>
        <p:nvSpPr>
          <p:cNvPr id="24" name="card-87"/>
          <p:cNvSpPr/>
          <p:nvPr/>
        </p:nvSpPr>
        <p:spPr>
          <a:xfrm>
            <a:off x="548640" y="4818888"/>
            <a:ext cx="11094415" cy="749808"/>
          </a:xfrm>
          <a:prstGeom prst="roundRect">
            <a:avLst>
              <a:gd name="adj" fmla="val 9756"/>
            </a:avLst>
          </a:prstGeom>
          <a:solidFill>
            <a:schemeClr val="accent6">
              <a:alpha val="8000"/>
            </a:schemeClr>
          </a:solidFill>
          <a:ln/>
        </p:spPr>
      </p:sp>
      <p:sp>
        <p:nvSpPr>
          <p:cNvPr id="25" name="pill-88"/>
          <p:cNvSpPr/>
          <p:nvPr/>
        </p:nvSpPr>
        <p:spPr>
          <a:xfrm>
            <a:off x="731520" y="4965192"/>
            <a:ext cx="2148840" cy="457200"/>
          </a:xfrm>
          <a:prstGeom prst="roundRect">
            <a:avLst>
              <a:gd name="adj" fmla="val 50000"/>
            </a:avLst>
          </a:prstGeom>
          <a:solidFill>
            <a:schemeClr val="accent6"/>
          </a:solidFill>
          <a:ln/>
        </p:spPr>
      </p:sp>
      <p:sp>
        <p:nvSpPr>
          <p:cNvPr id="26" name="pill-text-89"/>
          <p:cNvSpPr txBox="1"/>
          <p:nvPr/>
        </p:nvSpPr>
        <p:spPr>
          <a:xfrm>
            <a:off x="731520" y="4965192"/>
            <a:ext cx="2148840" cy="457200"/>
          </a:xfrm>
          <a:prstGeom prst="rect">
            <a:avLst/>
          </a:prstGeom>
          <a:noFill/>
          <a:ln/>
        </p:spPr>
        <p:txBody>
          <a:bodyPr wrap="square" lIns="0" tIns="0" rIns="0" bIns="0" rtlCol="0" anchor="ctr"/>
          <a:lstStyle/>
          <a:p>
            <a:pPr algn="ctr" indent="0" marL="0">
              <a:buNone/>
            </a:pPr>
            <a:r>
              <a:rPr lang="en-US" sz="1500" b="1" dirty="0">
                <a:solidFill>
                  <a:schemeClr val="bg1"/>
                </a:solidFill>
              </a:rPr>
              <a:t>May not need referral</a:t>
            </a:r>
            <a:endParaRPr lang="en-US" sz="1500" dirty="0"/>
          </a:p>
        </p:txBody>
      </p:sp>
      <p:sp>
        <p:nvSpPr>
          <p:cNvPr id="27" name="text-90"/>
          <p:cNvSpPr txBox="1"/>
          <p:nvPr/>
        </p:nvSpPr>
        <p:spPr>
          <a:xfrm>
            <a:off x="3108960" y="4818888"/>
            <a:ext cx="1965960" cy="749808"/>
          </a:xfrm>
          <a:prstGeom prst="rect">
            <a:avLst/>
          </a:prstGeom>
          <a:noFill/>
          <a:ln/>
        </p:spPr>
        <p:txBody>
          <a:bodyPr wrap="square" lIns="0" tIns="0" rIns="0" bIns="0" rtlCol="0" anchor="ctr"/>
          <a:lstStyle/>
          <a:p>
            <a:pPr indent="0" marL="0">
              <a:buNone/>
            </a:pPr>
            <a:r>
              <a:rPr lang="en-US" sz="1600" b="1" dirty="0">
                <a:solidFill>
                  <a:schemeClr val="tx2"/>
                </a:solidFill>
              </a:rPr>
              <a:t>Often primary care</a:t>
            </a:r>
            <a:endParaRPr lang="en-US" sz="1600" dirty="0"/>
          </a:p>
        </p:txBody>
      </p:sp>
      <p:sp>
        <p:nvSpPr>
          <p:cNvPr id="28" name="text-91"/>
          <p:cNvSpPr txBox="1"/>
          <p:nvPr/>
        </p:nvSpPr>
        <p:spPr>
          <a:xfrm>
            <a:off x="5120640" y="4818888"/>
            <a:ext cx="6339535" cy="749808"/>
          </a:xfrm>
          <a:prstGeom prst="rect">
            <a:avLst/>
          </a:prstGeom>
          <a:noFill/>
          <a:ln/>
        </p:spPr>
        <p:txBody>
          <a:bodyPr wrap="square" lIns="0" tIns="0" rIns="0" bIns="0" rtlCol="0" anchor="ctr"/>
          <a:lstStyle/>
          <a:p>
            <a:pPr indent="0" marL="0">
              <a:buNone/>
            </a:pPr>
            <a:r>
              <a:rPr lang="en-US" sz="1500" dirty="0">
                <a:solidFill>
                  <a:schemeClr val="tx1"/>
                </a:solidFill>
              </a:rPr>
              <a:t>Positive ANA without symptoms · osteoarthritis · fibromyalgia · mechanical back pain · regional soft-tissue problems</a:t>
            </a:r>
            <a:endParaRPr lang="en-US" sz="1500" dirty="0"/>
          </a:p>
        </p:txBody>
      </p:sp>
      <p:sp>
        <p:nvSpPr>
          <p:cNvPr id="29" name="tier-note-92"/>
          <p:cNvSpPr txBox="1"/>
          <p:nvPr/>
        </p:nvSpPr>
        <p:spPr>
          <a:xfrm>
            <a:off x="548640" y="5715000"/>
            <a:ext cx="11094415" cy="36576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A guide to common adult presentations, not a complete list. Local pathways and clinical judgment come first.</a:t>
            </a:r>
            <a:endParaRPr lang="en-US" sz="13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2 · HOW URGENT IS IT?</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New inflammatory arthritis: refer early</a:t>
            </a:r>
            <a:endParaRPr lang="en-US" sz="3200" dirty="0"/>
          </a:p>
        </p:txBody>
      </p:sp>
      <p:sp>
        <p:nvSpPr>
          <p:cNvPr id="4" name="card-93"/>
          <p:cNvSpPr/>
          <p:nvPr/>
        </p:nvSpPr>
        <p:spPr>
          <a:xfrm>
            <a:off x="548640" y="1463040"/>
            <a:ext cx="3017520" cy="4206240"/>
          </a:xfrm>
          <a:prstGeom prst="roundRect">
            <a:avLst>
              <a:gd name="adj" fmla="val 3030"/>
            </a:avLst>
          </a:prstGeom>
          <a:solidFill>
            <a:schemeClr val="accent1">
              <a:alpha val="10000"/>
            </a:schemeClr>
          </a:solidFill>
          <a:ln/>
        </p:spPr>
      </p:sp>
      <p:sp>
        <p:nvSpPr>
          <p:cNvPr id="5" name="text-94"/>
          <p:cNvSpPr txBox="1"/>
          <p:nvPr/>
        </p:nvSpPr>
        <p:spPr>
          <a:xfrm>
            <a:off x="868680" y="1783080"/>
            <a:ext cx="2377440" cy="1188720"/>
          </a:xfrm>
          <a:prstGeom prst="rect">
            <a:avLst/>
          </a:prstGeom>
          <a:noFill/>
          <a:ln/>
        </p:spPr>
        <p:txBody>
          <a:bodyPr wrap="square" lIns="0" tIns="0" rIns="0" bIns="0" rtlCol="0" anchor="ctr"/>
          <a:lstStyle/>
          <a:p>
            <a:pPr indent="0" marL="0">
              <a:buNone/>
            </a:pPr>
            <a:r>
              <a:rPr lang="en-US" sz="8000" b="1" dirty="0">
                <a:solidFill>
                  <a:schemeClr val="accent1"/>
                </a:solidFill>
                <a:latin typeface="+mj-lt" pitchFamily="34" charset="0"/>
                <a:ea typeface="+mj-lt" pitchFamily="34" charset="-122"/>
                <a:cs typeface="+mj-lt" pitchFamily="34" charset="-120"/>
              </a:rPr>
              <a:t>12</a:t>
            </a:r>
            <a:endParaRPr lang="en-US" sz="8000" dirty="0"/>
          </a:p>
        </p:txBody>
      </p:sp>
      <p:sp>
        <p:nvSpPr>
          <p:cNvPr id="6" name="text-95"/>
          <p:cNvSpPr txBox="1"/>
          <p:nvPr/>
        </p:nvSpPr>
        <p:spPr>
          <a:xfrm>
            <a:off x="868680" y="2971800"/>
            <a:ext cx="2377440" cy="457200"/>
          </a:xfrm>
          <a:prstGeom prst="rect">
            <a:avLst/>
          </a:prstGeom>
          <a:noFill/>
          <a:ln/>
        </p:spPr>
        <p:txBody>
          <a:bodyPr wrap="square" lIns="0" tIns="0" rIns="0" bIns="0" rtlCol="0" anchor="t"/>
          <a:lstStyle/>
          <a:p>
            <a:pPr indent="0" marL="0">
              <a:buNone/>
            </a:pPr>
            <a:r>
              <a:rPr lang="en-US" sz="2200" b="1" dirty="0">
                <a:solidFill>
                  <a:schemeClr val="tx2"/>
                </a:solidFill>
              </a:rPr>
              <a:t>weeks</a:t>
            </a:r>
            <a:endParaRPr lang="en-US" sz="2200" dirty="0"/>
          </a:p>
        </p:txBody>
      </p:sp>
      <p:sp>
        <p:nvSpPr>
          <p:cNvPr id="7" name="text-96"/>
          <p:cNvSpPr txBox="1"/>
          <p:nvPr/>
        </p:nvSpPr>
        <p:spPr>
          <a:xfrm>
            <a:off x="868680" y="3520440"/>
            <a:ext cx="2377440" cy="1463040"/>
          </a:xfrm>
          <a:prstGeom prst="rect">
            <a:avLst/>
          </a:prstGeom>
          <a:noFill/>
          <a:ln/>
        </p:spPr>
        <p:txBody>
          <a:bodyPr wrap="square" lIns="0" tIns="0" rIns="0" bIns="0" rtlCol="0" anchor="t"/>
          <a:lstStyle/>
          <a:p>
            <a:pPr indent="0" marL="0">
              <a:buNone/>
            </a:pPr>
            <a:r>
              <a:rPr lang="en-US" sz="1600" dirty="0">
                <a:solidFill>
                  <a:schemeClr val="tx1"/>
                </a:solidFill>
              </a:rPr>
              <a:t>Outcomes are best when treatment starts within about 12 weeks of symptom onset.</a:t>
            </a:r>
            <a:endParaRPr lang="en-US" sz="1600" dirty="0"/>
          </a:p>
        </p:txBody>
      </p:sp>
      <p:sp>
        <p:nvSpPr>
          <p:cNvPr id="8" name="text-97"/>
          <p:cNvSpPr txBox="1"/>
          <p:nvPr/>
        </p:nvSpPr>
        <p:spPr>
          <a:xfrm>
            <a:off x="3840480" y="1508760"/>
            <a:ext cx="3611880" cy="411480"/>
          </a:xfrm>
          <a:prstGeom prst="rect">
            <a:avLst/>
          </a:prstGeom>
          <a:noFill/>
          <a:ln/>
        </p:spPr>
        <p:txBody>
          <a:bodyPr wrap="square" lIns="0" tIns="0" rIns="0" bIns="0" rtlCol="0" anchor="t"/>
          <a:lstStyle/>
          <a:p>
            <a:pPr indent="0" marL="0">
              <a:buNone/>
            </a:pPr>
            <a:r>
              <a:rPr lang="en-US" sz="2000" b="1" dirty="0">
                <a:solidFill>
                  <a:schemeClr val="tx2"/>
                </a:solidFill>
                <a:latin typeface="+mj-lt" pitchFamily="34" charset="0"/>
                <a:ea typeface="+mj-lt" pitchFamily="34" charset="-122"/>
                <a:cs typeface="+mj-lt" pitchFamily="34" charset="-120"/>
              </a:rPr>
              <a:t>Clues</a:t>
            </a:r>
            <a:endParaRPr lang="en-US" sz="2000" dirty="0"/>
          </a:p>
        </p:txBody>
      </p:sp>
      <p:sp>
        <p:nvSpPr>
          <p:cNvPr id="9" name="ia-clues-98"/>
          <p:cNvSpPr txBox="1"/>
          <p:nvPr/>
        </p:nvSpPr>
        <p:spPr>
          <a:xfrm>
            <a:off x="3840480" y="2011680"/>
            <a:ext cx="3611880" cy="365760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Soft, boggy swelling (synovitis), especially in the small joints of the hands and feet</a:t>
            </a:r>
            <a:endParaRPr lang="en-US" sz="1500" dirty="0"/>
          </a:p>
          <a:p>
            <a:pPr marL="203200" indent="-203200">
              <a:spcAft>
                <a:spcPts val="600"/>
              </a:spcAft>
              <a:buSzPct val="100000"/>
              <a:buChar char="•"/>
            </a:pPr>
            <a:r>
              <a:rPr lang="en-US" sz="1500" dirty="0">
                <a:solidFill>
                  <a:schemeClr val="tx1"/>
                </a:solidFill>
              </a:rPr>
              <a:t>Morning stiffness of 30–60 minutes or more, easing with use</a:t>
            </a:r>
            <a:endParaRPr lang="en-US" sz="1500" dirty="0"/>
          </a:p>
          <a:p>
            <a:pPr marL="203200" indent="-203200">
              <a:spcAft>
                <a:spcPts val="600"/>
              </a:spcAft>
              <a:buSzPct val="100000"/>
              <a:buChar char="•"/>
            </a:pPr>
            <a:r>
              <a:rPr lang="en-US" sz="1500" dirty="0">
                <a:solidFill>
                  <a:schemeClr val="tx1"/>
                </a:solidFill>
              </a:rPr>
              <a:t>A positive squeeze test across the MCP or MTP joints</a:t>
            </a:r>
            <a:endParaRPr lang="en-US" sz="1500" dirty="0"/>
          </a:p>
          <a:p>
            <a:pPr marL="203200" indent="-203200">
              <a:spcAft>
                <a:spcPts val="600"/>
              </a:spcAft>
              <a:buSzPct val="100000"/>
              <a:buChar char="•"/>
            </a:pPr>
            <a:r>
              <a:rPr lang="en-US" sz="1500" dirty="0">
                <a:solidFill>
                  <a:schemeClr val="tx1"/>
                </a:solidFill>
              </a:rPr>
              <a:t>Normal blood tests don't exclude inflammatory arthritis</a:t>
            </a:r>
            <a:endParaRPr lang="en-US" sz="1500" dirty="0"/>
          </a:p>
        </p:txBody>
      </p:sp>
      <p:sp>
        <p:nvSpPr>
          <p:cNvPr id="10" name="text-99"/>
          <p:cNvSpPr txBox="1"/>
          <p:nvPr/>
        </p:nvSpPr>
        <p:spPr>
          <a:xfrm>
            <a:off x="7772400" y="1508760"/>
            <a:ext cx="3870655" cy="411480"/>
          </a:xfrm>
          <a:prstGeom prst="rect">
            <a:avLst/>
          </a:prstGeom>
          <a:noFill/>
          <a:ln/>
        </p:spPr>
        <p:txBody>
          <a:bodyPr wrap="square" lIns="0" tIns="0" rIns="0" bIns="0" rtlCol="0" anchor="t"/>
          <a:lstStyle/>
          <a:p>
            <a:pPr indent="0" marL="0">
              <a:buNone/>
            </a:pPr>
            <a:r>
              <a:rPr lang="en-US" sz="2000" b="1" dirty="0">
                <a:solidFill>
                  <a:schemeClr val="tx2"/>
                </a:solidFill>
                <a:latin typeface="+mj-lt" pitchFamily="34" charset="0"/>
                <a:ea typeface="+mj-lt" pitchFamily="34" charset="-122"/>
                <a:cs typeface="+mj-lt" pitchFamily="34" charset="-120"/>
              </a:rPr>
              <a:t>What to do</a:t>
            </a:r>
            <a:endParaRPr lang="en-US" sz="2000" dirty="0"/>
          </a:p>
        </p:txBody>
      </p:sp>
      <p:sp>
        <p:nvSpPr>
          <p:cNvPr id="11" name="ia-do-100"/>
          <p:cNvSpPr txBox="1"/>
          <p:nvPr/>
        </p:nvSpPr>
        <p:spPr>
          <a:xfrm>
            <a:off x="7772400" y="2011680"/>
            <a:ext cx="3870655" cy="365760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Refer as soon as you suspect synovitis; don't wait for results. EULAR advises being seen within 6 weeks of onset.</a:t>
            </a:r>
            <a:endParaRPr lang="en-US" sz="1500" dirty="0"/>
          </a:p>
          <a:p>
            <a:pPr marL="203200" indent="-203200">
              <a:spcAft>
                <a:spcPts val="600"/>
              </a:spcAft>
              <a:buSzPct val="100000"/>
              <a:buChar char="•"/>
            </a:pPr>
            <a:r>
              <a:rPr lang="en-US" sz="1500" dirty="0">
                <a:solidFill>
                  <a:schemeClr val="tx1"/>
                </a:solidFill>
              </a:rPr>
              <a:t>Send RF, anti-CCP, ESR, CRP, CBC, a metabolic panel with liver tests, and hepatitis B and C serology.</a:t>
            </a:r>
            <a:endParaRPr lang="en-US" sz="1500" dirty="0"/>
          </a:p>
          <a:p>
            <a:pPr marL="203200" indent="-203200">
              <a:spcAft>
                <a:spcPts val="600"/>
              </a:spcAft>
              <a:buSzPct val="100000"/>
              <a:buChar char="•"/>
            </a:pPr>
            <a:r>
              <a:rPr lang="en-US" sz="1500" dirty="0">
                <a:solidFill>
                  <a:schemeClr val="tx1"/>
                </a:solidFill>
              </a:rPr>
              <a:t>X-rays of both hands and feet as a baseline.</a:t>
            </a:r>
            <a:endParaRPr lang="en-US" sz="1500" dirty="0"/>
          </a:p>
          <a:p>
            <a:pPr marL="203200" indent="-203200">
              <a:spcAft>
                <a:spcPts val="600"/>
              </a:spcAft>
              <a:buSzPct val="100000"/>
              <a:buChar char="•"/>
            </a:pPr>
            <a:r>
              <a:rPr lang="en-US" sz="1500" dirty="0">
                <a:solidFill>
                  <a:schemeClr val="tx1"/>
                </a:solidFill>
              </a:rPr>
              <a:t>NSAIDs can help. If possible, avoid glucocorticoids before the visit: they can mask synovitis.</a:t>
            </a:r>
            <a:endParaRPr lang="en-US" sz="15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2 · HOW URGENT IS IT?</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A positive ANA is common; the clinical picture decides</a:t>
            </a:r>
            <a:endParaRPr lang="en-US" sz="3200" dirty="0"/>
          </a:p>
        </p:txBody>
      </p:sp>
      <p:sp>
        <p:nvSpPr>
          <p:cNvPr id="4" name="card-101"/>
          <p:cNvSpPr/>
          <p:nvPr/>
        </p:nvSpPr>
        <p:spPr>
          <a:xfrm>
            <a:off x="548640" y="1463040"/>
            <a:ext cx="4937760" cy="4251960"/>
          </a:xfrm>
          <a:prstGeom prst="roundRect">
            <a:avLst>
              <a:gd name="adj" fmla="val 2151"/>
            </a:avLst>
          </a:prstGeom>
          <a:solidFill>
            <a:schemeClr val="bg2"/>
          </a:solidFill>
          <a:ln/>
        </p:spPr>
      </p:sp>
      <p:graphicFrame>
        <p:nvGraphicFramePr>
          <p:cNvPr id="5" name="ana-chart-102" descr=""/>
          <p:cNvGraphicFramePr/>
          <p:nvPr/>
        </p:nvGraphicFramePr>
        <p:xfrm>
          <a:off x="685800" y="1600200"/>
          <a:ext cx="4663440" cy="3566160"/>
        </p:xfrm>
        <a:graphic xmlns:a="http://schemas.openxmlformats.org/drawingml/2006/main">
          <a:graphicData uri="http://schemas.openxmlformats.org/drawingml/2006/chart">
            <c:chart xmlns:c="http://schemas.openxmlformats.org/drawingml/2006/chart" r:id="rId1"/>
          </a:graphicData>
        </a:graphic>
      </p:graphicFrame>
      <p:sp>
        <p:nvSpPr>
          <p:cNvPr id="6" name="ana-src-103"/>
          <p:cNvSpPr txBox="1"/>
          <p:nvPr/>
        </p:nvSpPr>
        <p:spPr>
          <a:xfrm>
            <a:off x="868680" y="5212080"/>
            <a:ext cx="4389120" cy="32004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Tan et al., Arthritis Rheum 1997</a:t>
            </a:r>
            <a:endParaRPr lang="en-US" sz="1200" dirty="0"/>
          </a:p>
        </p:txBody>
      </p:sp>
      <p:sp>
        <p:nvSpPr>
          <p:cNvPr id="7" name="card-104"/>
          <p:cNvSpPr/>
          <p:nvPr/>
        </p:nvSpPr>
        <p:spPr>
          <a:xfrm>
            <a:off x="5760720" y="1463040"/>
            <a:ext cx="5882335" cy="2011680"/>
          </a:xfrm>
          <a:prstGeom prst="roundRect">
            <a:avLst>
              <a:gd name="adj" fmla="val 4545"/>
            </a:avLst>
          </a:prstGeom>
          <a:solidFill>
            <a:schemeClr val="accent6">
              <a:alpha val="8000"/>
            </a:schemeClr>
          </a:solidFill>
          <a:ln/>
        </p:spPr>
      </p:sp>
      <p:sp>
        <p:nvSpPr>
          <p:cNvPr id="8" name="text-105"/>
          <p:cNvSpPr txBox="1"/>
          <p:nvPr/>
        </p:nvSpPr>
        <p:spPr>
          <a:xfrm>
            <a:off x="6035040" y="1645920"/>
            <a:ext cx="5333695" cy="365760"/>
          </a:xfrm>
          <a:prstGeom prst="rect">
            <a:avLst/>
          </a:prstGeom>
          <a:noFill/>
          <a:ln/>
        </p:spPr>
        <p:txBody>
          <a:bodyPr wrap="square" lIns="0" tIns="0" rIns="0" bIns="0" rtlCol="0" anchor="t"/>
          <a:lstStyle/>
          <a:p>
            <a:pPr indent="0" marL="0">
              <a:buNone/>
            </a:pPr>
            <a:r>
              <a:rPr lang="en-US" sz="1800" b="1" dirty="0">
                <a:solidFill>
                  <a:schemeClr val="accent6"/>
                </a:solidFill>
              </a:rPr>
              <a:t>Usually no referral</a:t>
            </a:r>
            <a:endParaRPr lang="en-US" sz="1800" dirty="0"/>
          </a:p>
        </p:txBody>
      </p:sp>
      <p:sp>
        <p:nvSpPr>
          <p:cNvPr id="9" name="ana-no-106"/>
          <p:cNvSpPr txBox="1"/>
          <p:nvPr/>
        </p:nvSpPr>
        <p:spPr>
          <a:xfrm>
            <a:off x="6035040" y="2057400"/>
            <a:ext cx="5333695" cy="128016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Low titer with no symptoms and a normal CBC, metabolic panel and urinalysis</a:t>
            </a:r>
            <a:endParaRPr lang="en-US" sz="1500" dirty="0"/>
          </a:p>
          <a:p>
            <a:pPr marL="203200" indent="-203200">
              <a:spcAft>
                <a:spcPts val="600"/>
              </a:spcAft>
              <a:buSzPct val="100000"/>
              <a:buChar char="•"/>
            </a:pPr>
            <a:r>
              <a:rPr lang="en-US" sz="1500" dirty="0">
                <a:solidFill>
                  <a:schemeClr val="tx1"/>
                </a:solidFill>
              </a:rPr>
              <a:t>Non-specific symptoms only (fatigue, widespread pain) with negative follow-up tests</a:t>
            </a:r>
            <a:endParaRPr lang="en-US" sz="1500" dirty="0"/>
          </a:p>
        </p:txBody>
      </p:sp>
      <p:sp>
        <p:nvSpPr>
          <p:cNvPr id="10" name="card-107"/>
          <p:cNvSpPr/>
          <p:nvPr/>
        </p:nvSpPr>
        <p:spPr>
          <a:xfrm>
            <a:off x="5760720" y="3703320"/>
            <a:ext cx="5882335" cy="2011680"/>
          </a:xfrm>
          <a:prstGeom prst="roundRect">
            <a:avLst>
              <a:gd name="adj" fmla="val 4545"/>
            </a:avLst>
          </a:prstGeom>
          <a:solidFill>
            <a:schemeClr val="accent4">
              <a:alpha val="8000"/>
            </a:schemeClr>
          </a:solidFill>
          <a:ln/>
        </p:spPr>
      </p:sp>
      <p:sp>
        <p:nvSpPr>
          <p:cNvPr id="11" name="text-108"/>
          <p:cNvSpPr txBox="1"/>
          <p:nvPr/>
        </p:nvSpPr>
        <p:spPr>
          <a:xfrm>
            <a:off x="6035040" y="3886200"/>
            <a:ext cx="5333695" cy="365760"/>
          </a:xfrm>
          <a:prstGeom prst="rect">
            <a:avLst/>
          </a:prstGeom>
          <a:noFill/>
          <a:ln/>
        </p:spPr>
        <p:txBody>
          <a:bodyPr wrap="square" lIns="0" tIns="0" rIns="0" bIns="0" rtlCol="0" anchor="t"/>
          <a:lstStyle/>
          <a:p>
            <a:pPr indent="0" marL="0">
              <a:buNone/>
            </a:pPr>
            <a:r>
              <a:rPr lang="en-US" sz="1800" b="1" dirty="0">
                <a:solidFill>
                  <a:schemeClr val="accent4"/>
                </a:solidFill>
              </a:rPr>
              <a:t>Refer</a:t>
            </a:r>
            <a:endParaRPr lang="en-US" sz="1800" dirty="0"/>
          </a:p>
        </p:txBody>
      </p:sp>
      <p:sp>
        <p:nvSpPr>
          <p:cNvPr id="12" name="ana-yes-109"/>
          <p:cNvSpPr txBox="1"/>
          <p:nvPr/>
        </p:nvSpPr>
        <p:spPr>
          <a:xfrm>
            <a:off x="6035040" y="4297680"/>
            <a:ext cx="5333695" cy="128016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A disease-specific antibody: anti-dsDNA, Sm, RNP, Scl-70, centromere, or SSA/Ro in pregnancy</a:t>
            </a:r>
            <a:endParaRPr lang="en-US" sz="1500" dirty="0"/>
          </a:p>
          <a:p>
            <a:pPr marL="203200" indent="-203200">
              <a:spcAft>
                <a:spcPts val="600"/>
              </a:spcAft>
              <a:buSzPct val="100000"/>
              <a:buChar char="•"/>
            </a:pPr>
            <a:r>
              <a:rPr lang="en-US" sz="1500" dirty="0">
                <a:solidFill>
                  <a:schemeClr val="tx1"/>
                </a:solidFill>
              </a:rPr>
              <a:t>Symptoms that fit a connective tissue disease, or unexplained cytopenias, proteinuria or hematuria</a:t>
            </a:r>
            <a:endParaRPr lang="en-US" sz="15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3 · WHAT SHOULD I SEND?</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What to send: the details triage needs most</a:t>
            </a:r>
            <a:endParaRPr lang="en-US" sz="3200" dirty="0"/>
          </a:p>
        </p:txBody>
      </p:sp>
      <p:sp>
        <p:nvSpPr>
          <p:cNvPr id="4" name="card-110"/>
          <p:cNvSpPr/>
          <p:nvPr/>
        </p:nvSpPr>
        <p:spPr>
          <a:xfrm>
            <a:off x="548640" y="1417320"/>
            <a:ext cx="5410048" cy="804672"/>
          </a:xfrm>
          <a:prstGeom prst="roundRect">
            <a:avLst>
              <a:gd name="adj" fmla="val 9091"/>
            </a:avLst>
          </a:prstGeom>
          <a:solidFill>
            <a:schemeClr val="bg2"/>
          </a:solidFill>
          <a:ln/>
        </p:spPr>
      </p:sp>
      <p:sp>
        <p:nvSpPr>
          <p:cNvPr id="5" name="icon-bg-111"/>
          <p:cNvSpPr/>
          <p:nvPr/>
        </p:nvSpPr>
        <p:spPr>
          <a:xfrm>
            <a:off x="713232" y="1563624"/>
            <a:ext cx="512064" cy="512064"/>
          </a:xfrm>
          <a:prstGeom prst="ellipse">
            <a:avLst/>
          </a:prstGeom>
          <a:solidFill>
            <a:schemeClr val="accent1"/>
          </a:solidFill>
          <a:ln/>
        </p:spPr>
      </p:sp>
      <p:pic>
        <p:nvPicPr>
          <p:cNvPr id="6" name="icon-112" descr="preencoded.png">    </p:cNvPr>
          <p:cNvPicPr>
            <a:picLocks noChangeAspect="1"/>
          </p:cNvPicPr>
          <p:nvPr/>
        </p:nvPicPr>
        <p:blipFill>
          <a:blip r:embed="rId1"/>
          <a:stretch>
            <a:fillRect/>
          </a:stretch>
        </p:blipFill>
        <p:spPr>
          <a:xfrm>
            <a:off x="846369" y="1696761"/>
            <a:ext cx="245791" cy="245791"/>
          </a:xfrm>
          <a:prstGeom prst="rect">
            <a:avLst/>
          </a:prstGeom>
        </p:spPr>
      </p:pic>
      <p:sp>
        <p:nvSpPr>
          <p:cNvPr id="7" name="essential-113"/>
          <p:cNvSpPr txBox="1"/>
          <p:nvPr/>
        </p:nvSpPr>
        <p:spPr>
          <a:xfrm>
            <a:off x="1389888" y="1417320"/>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Your question</a:t>
            </a:r>
            <a:endParaRPr lang="en-US" sz="1600" dirty="0"/>
          </a:p>
          <a:p>
            <a:pPr indent="0" marL="0">
              <a:buNone/>
            </a:pPr>
            <a:r>
              <a:rPr lang="en-US" sz="1400" dirty="0">
                <a:solidFill>
                  <a:schemeClr val="tx1"/>
                </a:solidFill>
              </a:rPr>
              <a:t>Diagnosis, treatment advice, shared care or a second opinion</a:t>
            </a:r>
            <a:endParaRPr lang="en-US" sz="1600" dirty="0"/>
          </a:p>
        </p:txBody>
      </p:sp>
      <p:sp>
        <p:nvSpPr>
          <p:cNvPr id="8" name="card-114"/>
          <p:cNvSpPr/>
          <p:nvPr/>
        </p:nvSpPr>
        <p:spPr>
          <a:xfrm>
            <a:off x="548640" y="2313432"/>
            <a:ext cx="5410048" cy="804672"/>
          </a:xfrm>
          <a:prstGeom prst="roundRect">
            <a:avLst>
              <a:gd name="adj" fmla="val 9091"/>
            </a:avLst>
          </a:prstGeom>
          <a:solidFill>
            <a:schemeClr val="accent2">
              <a:alpha val="18000"/>
            </a:schemeClr>
          </a:solidFill>
          <a:ln/>
        </p:spPr>
      </p:sp>
      <p:sp>
        <p:nvSpPr>
          <p:cNvPr id="9" name="icon-bg-115"/>
          <p:cNvSpPr/>
          <p:nvPr/>
        </p:nvSpPr>
        <p:spPr>
          <a:xfrm>
            <a:off x="713232" y="2459736"/>
            <a:ext cx="512064" cy="512064"/>
          </a:xfrm>
          <a:prstGeom prst="ellipse">
            <a:avLst/>
          </a:prstGeom>
          <a:solidFill>
            <a:schemeClr val="tx2"/>
          </a:solidFill>
          <a:ln/>
        </p:spPr>
      </p:sp>
      <p:pic>
        <p:nvPicPr>
          <p:cNvPr id="10" name="icon-116" descr="preencoded.png">    </p:cNvPr>
          <p:cNvPicPr>
            <a:picLocks noChangeAspect="1"/>
          </p:cNvPicPr>
          <p:nvPr/>
        </p:nvPicPr>
        <p:blipFill>
          <a:blip r:embed="rId2"/>
          <a:stretch>
            <a:fillRect/>
          </a:stretch>
        </p:blipFill>
        <p:spPr>
          <a:xfrm>
            <a:off x="846369" y="2592873"/>
            <a:ext cx="245791" cy="245791"/>
          </a:xfrm>
          <a:prstGeom prst="rect">
            <a:avLst/>
          </a:prstGeom>
        </p:spPr>
      </p:pic>
      <p:sp>
        <p:nvSpPr>
          <p:cNvPr id="11" name="essential-117"/>
          <p:cNvSpPr txBox="1"/>
          <p:nvPr/>
        </p:nvSpPr>
        <p:spPr>
          <a:xfrm>
            <a:off x="1389888" y="2313432"/>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Working diagnosis</a:t>
            </a:r>
            <a:endParaRPr lang="en-US" sz="1600" dirty="0"/>
          </a:p>
          <a:p>
            <a:pPr indent="0" marL="0">
              <a:buNone/>
            </a:pPr>
            <a:r>
              <a:rPr lang="en-US" sz="1400" dirty="0">
                <a:solidFill>
                  <a:schemeClr val="tx1"/>
                </a:solidFill>
              </a:rPr>
              <a:t>Even a tentative one, and why you're worried</a:t>
            </a:r>
            <a:endParaRPr lang="en-US" sz="1600" dirty="0"/>
          </a:p>
        </p:txBody>
      </p:sp>
      <p:sp>
        <p:nvSpPr>
          <p:cNvPr id="12" name="card-118"/>
          <p:cNvSpPr/>
          <p:nvPr/>
        </p:nvSpPr>
        <p:spPr>
          <a:xfrm>
            <a:off x="548640" y="3209544"/>
            <a:ext cx="5410048" cy="804672"/>
          </a:xfrm>
          <a:prstGeom prst="roundRect">
            <a:avLst>
              <a:gd name="adj" fmla="val 9091"/>
            </a:avLst>
          </a:prstGeom>
          <a:solidFill>
            <a:schemeClr val="accent2">
              <a:alpha val="18000"/>
            </a:schemeClr>
          </a:solidFill>
          <a:ln/>
        </p:spPr>
      </p:sp>
      <p:sp>
        <p:nvSpPr>
          <p:cNvPr id="13" name="icon-bg-119"/>
          <p:cNvSpPr/>
          <p:nvPr/>
        </p:nvSpPr>
        <p:spPr>
          <a:xfrm>
            <a:off x="713232" y="3355848"/>
            <a:ext cx="512064" cy="512064"/>
          </a:xfrm>
          <a:prstGeom prst="ellipse">
            <a:avLst/>
          </a:prstGeom>
          <a:solidFill>
            <a:schemeClr val="tx2"/>
          </a:solidFill>
          <a:ln/>
        </p:spPr>
      </p:sp>
      <p:pic>
        <p:nvPicPr>
          <p:cNvPr id="14" name="icon-120" descr="preencoded.png">    </p:cNvPr>
          <p:cNvPicPr>
            <a:picLocks noChangeAspect="1"/>
          </p:cNvPicPr>
          <p:nvPr/>
        </p:nvPicPr>
        <p:blipFill>
          <a:blip r:embed="rId3"/>
          <a:stretch>
            <a:fillRect/>
          </a:stretch>
        </p:blipFill>
        <p:spPr>
          <a:xfrm>
            <a:off x="846369" y="3488985"/>
            <a:ext cx="245791" cy="245791"/>
          </a:xfrm>
          <a:prstGeom prst="rect">
            <a:avLst/>
          </a:prstGeom>
        </p:spPr>
      </p:pic>
      <p:sp>
        <p:nvSpPr>
          <p:cNvPr id="15" name="essential-121"/>
          <p:cNvSpPr txBox="1"/>
          <p:nvPr/>
        </p:nvSpPr>
        <p:spPr>
          <a:xfrm>
            <a:off x="1389888" y="3209544"/>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Onset and duration</a:t>
            </a:r>
            <a:endParaRPr lang="en-US" sz="1600" dirty="0"/>
          </a:p>
          <a:p>
            <a:pPr indent="0" marL="0">
              <a:buNone/>
            </a:pPr>
            <a:r>
              <a:rPr lang="en-US" sz="1400" dirty="0">
                <a:solidFill>
                  <a:schemeClr val="tx1"/>
                </a:solidFill>
              </a:rPr>
              <a:t>When it started, and whether it's getting worse</a:t>
            </a:r>
            <a:endParaRPr lang="en-US" sz="1600" dirty="0"/>
          </a:p>
        </p:txBody>
      </p:sp>
      <p:sp>
        <p:nvSpPr>
          <p:cNvPr id="16" name="card-122"/>
          <p:cNvSpPr/>
          <p:nvPr/>
        </p:nvSpPr>
        <p:spPr>
          <a:xfrm>
            <a:off x="548640" y="4105656"/>
            <a:ext cx="5410048" cy="804672"/>
          </a:xfrm>
          <a:prstGeom prst="roundRect">
            <a:avLst>
              <a:gd name="adj" fmla="val 9091"/>
            </a:avLst>
          </a:prstGeom>
          <a:solidFill>
            <a:schemeClr val="accent2">
              <a:alpha val="18000"/>
            </a:schemeClr>
          </a:solidFill>
          <a:ln/>
        </p:spPr>
      </p:sp>
      <p:sp>
        <p:nvSpPr>
          <p:cNvPr id="17" name="icon-bg-123"/>
          <p:cNvSpPr/>
          <p:nvPr/>
        </p:nvSpPr>
        <p:spPr>
          <a:xfrm>
            <a:off x="713232" y="4251960"/>
            <a:ext cx="512064" cy="512064"/>
          </a:xfrm>
          <a:prstGeom prst="ellipse">
            <a:avLst/>
          </a:prstGeom>
          <a:solidFill>
            <a:schemeClr val="tx2"/>
          </a:solidFill>
          <a:ln/>
        </p:spPr>
      </p:sp>
      <p:pic>
        <p:nvPicPr>
          <p:cNvPr id="18" name="icon-124" descr="preencoded.png">    </p:cNvPr>
          <p:cNvPicPr>
            <a:picLocks noChangeAspect="1"/>
          </p:cNvPicPr>
          <p:nvPr/>
        </p:nvPicPr>
        <p:blipFill>
          <a:blip r:embed="rId4"/>
          <a:stretch>
            <a:fillRect/>
          </a:stretch>
        </p:blipFill>
        <p:spPr>
          <a:xfrm>
            <a:off x="846369" y="4385097"/>
            <a:ext cx="245791" cy="245791"/>
          </a:xfrm>
          <a:prstGeom prst="rect">
            <a:avLst/>
          </a:prstGeom>
        </p:spPr>
      </p:pic>
      <p:sp>
        <p:nvSpPr>
          <p:cNvPr id="19" name="essential-125"/>
          <p:cNvSpPr txBox="1"/>
          <p:nvPr/>
        </p:nvSpPr>
        <p:spPr>
          <a:xfrm>
            <a:off x="1389888" y="4105656"/>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Examination findings</a:t>
            </a:r>
            <a:endParaRPr lang="en-US" sz="1600" dirty="0"/>
          </a:p>
          <a:p>
            <a:pPr indent="0" marL="0">
              <a:buNone/>
            </a:pPr>
            <a:r>
              <a:rPr lang="en-US" sz="1400" dirty="0">
                <a:solidFill>
                  <a:schemeClr val="tx1"/>
                </a:solidFill>
              </a:rPr>
              <a:t>Swollen joints, not just painful ones; stiffness in minutes</a:t>
            </a:r>
            <a:endParaRPr lang="en-US" sz="1600" dirty="0"/>
          </a:p>
        </p:txBody>
      </p:sp>
      <p:sp>
        <p:nvSpPr>
          <p:cNvPr id="20" name="card-126"/>
          <p:cNvSpPr/>
          <p:nvPr/>
        </p:nvSpPr>
        <p:spPr>
          <a:xfrm>
            <a:off x="548640" y="5001768"/>
            <a:ext cx="5410048" cy="804672"/>
          </a:xfrm>
          <a:prstGeom prst="roundRect">
            <a:avLst>
              <a:gd name="adj" fmla="val 9091"/>
            </a:avLst>
          </a:prstGeom>
          <a:solidFill>
            <a:schemeClr val="bg2"/>
          </a:solidFill>
          <a:ln/>
        </p:spPr>
      </p:sp>
      <p:sp>
        <p:nvSpPr>
          <p:cNvPr id="21" name="icon-bg-127"/>
          <p:cNvSpPr/>
          <p:nvPr/>
        </p:nvSpPr>
        <p:spPr>
          <a:xfrm>
            <a:off x="713232" y="5148072"/>
            <a:ext cx="512064" cy="512064"/>
          </a:xfrm>
          <a:prstGeom prst="ellipse">
            <a:avLst/>
          </a:prstGeom>
          <a:solidFill>
            <a:schemeClr val="accent1"/>
          </a:solidFill>
          <a:ln/>
        </p:spPr>
      </p:sp>
      <p:pic>
        <p:nvPicPr>
          <p:cNvPr id="22" name="icon-128" descr="preencoded.png">    </p:cNvPr>
          <p:cNvPicPr>
            <a:picLocks noChangeAspect="1"/>
          </p:cNvPicPr>
          <p:nvPr/>
        </p:nvPicPr>
        <p:blipFill>
          <a:blip r:embed="rId5"/>
          <a:stretch>
            <a:fillRect/>
          </a:stretch>
        </p:blipFill>
        <p:spPr>
          <a:xfrm>
            <a:off x="846369" y="5281209"/>
            <a:ext cx="245791" cy="245791"/>
          </a:xfrm>
          <a:prstGeom prst="rect">
            <a:avLst/>
          </a:prstGeom>
        </p:spPr>
      </p:pic>
      <p:sp>
        <p:nvSpPr>
          <p:cNvPr id="23" name="essential-129"/>
          <p:cNvSpPr txBox="1"/>
          <p:nvPr/>
        </p:nvSpPr>
        <p:spPr>
          <a:xfrm>
            <a:off x="1389888" y="5001768"/>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Red flags, present or absent</a:t>
            </a:r>
            <a:endParaRPr lang="en-US" sz="1600" dirty="0"/>
          </a:p>
          <a:p>
            <a:pPr indent="0" marL="0">
              <a:buNone/>
            </a:pPr>
            <a:r>
              <a:rPr lang="en-US" sz="1400" dirty="0">
                <a:solidFill>
                  <a:schemeClr val="tx1"/>
                </a:solidFill>
              </a:rPr>
              <a:t>Fever, weight loss, visual symptoms, weakness</a:t>
            </a:r>
            <a:endParaRPr lang="en-US" sz="1600" dirty="0"/>
          </a:p>
        </p:txBody>
      </p:sp>
      <p:sp>
        <p:nvSpPr>
          <p:cNvPr id="24" name="card-130"/>
          <p:cNvSpPr/>
          <p:nvPr/>
        </p:nvSpPr>
        <p:spPr>
          <a:xfrm>
            <a:off x="6233008" y="1417320"/>
            <a:ext cx="5410048" cy="804672"/>
          </a:xfrm>
          <a:prstGeom prst="roundRect">
            <a:avLst>
              <a:gd name="adj" fmla="val 9091"/>
            </a:avLst>
          </a:prstGeom>
          <a:solidFill>
            <a:schemeClr val="bg2"/>
          </a:solidFill>
          <a:ln/>
        </p:spPr>
      </p:sp>
      <p:sp>
        <p:nvSpPr>
          <p:cNvPr id="25" name="icon-bg-131"/>
          <p:cNvSpPr/>
          <p:nvPr/>
        </p:nvSpPr>
        <p:spPr>
          <a:xfrm>
            <a:off x="6397600" y="1563624"/>
            <a:ext cx="512064" cy="512064"/>
          </a:xfrm>
          <a:prstGeom prst="ellipse">
            <a:avLst/>
          </a:prstGeom>
          <a:solidFill>
            <a:schemeClr val="accent1"/>
          </a:solidFill>
          <a:ln/>
        </p:spPr>
      </p:sp>
      <p:pic>
        <p:nvPicPr>
          <p:cNvPr id="26" name="icon-132" descr="preencoded.png">    </p:cNvPr>
          <p:cNvPicPr>
            <a:picLocks noChangeAspect="1"/>
          </p:cNvPicPr>
          <p:nvPr/>
        </p:nvPicPr>
        <p:blipFill>
          <a:blip r:embed="rId6"/>
          <a:stretch>
            <a:fillRect/>
          </a:stretch>
        </p:blipFill>
        <p:spPr>
          <a:xfrm>
            <a:off x="6530736" y="1696761"/>
            <a:ext cx="245791" cy="245791"/>
          </a:xfrm>
          <a:prstGeom prst="rect">
            <a:avLst/>
          </a:prstGeom>
        </p:spPr>
      </p:pic>
      <p:sp>
        <p:nvSpPr>
          <p:cNvPr id="27" name="essential-133"/>
          <p:cNvSpPr txBox="1"/>
          <p:nvPr/>
        </p:nvSpPr>
        <p:spPr>
          <a:xfrm>
            <a:off x="7074256" y="1417320"/>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Results with dates</a:t>
            </a:r>
            <a:endParaRPr lang="en-US" sz="1600" dirty="0"/>
          </a:p>
          <a:p>
            <a:pPr indent="0" marL="0">
              <a:buNone/>
            </a:pPr>
            <a:r>
              <a:rPr lang="en-US" sz="1400" dirty="0">
                <a:solidFill>
                  <a:schemeClr val="tx1"/>
                </a:solidFill>
              </a:rPr>
              <a:t>Titers, patterns and reference ranges; attach reports</a:t>
            </a:r>
            <a:endParaRPr lang="en-US" sz="1600" dirty="0"/>
          </a:p>
        </p:txBody>
      </p:sp>
      <p:sp>
        <p:nvSpPr>
          <p:cNvPr id="28" name="card-134"/>
          <p:cNvSpPr/>
          <p:nvPr/>
        </p:nvSpPr>
        <p:spPr>
          <a:xfrm>
            <a:off x="6233008" y="2313432"/>
            <a:ext cx="5410048" cy="804672"/>
          </a:xfrm>
          <a:prstGeom prst="roundRect">
            <a:avLst>
              <a:gd name="adj" fmla="val 9091"/>
            </a:avLst>
          </a:prstGeom>
          <a:solidFill>
            <a:schemeClr val="bg2"/>
          </a:solidFill>
          <a:ln/>
        </p:spPr>
      </p:sp>
      <p:sp>
        <p:nvSpPr>
          <p:cNvPr id="29" name="icon-bg-135"/>
          <p:cNvSpPr/>
          <p:nvPr/>
        </p:nvSpPr>
        <p:spPr>
          <a:xfrm>
            <a:off x="6397600" y="2459736"/>
            <a:ext cx="512064" cy="512064"/>
          </a:xfrm>
          <a:prstGeom prst="ellipse">
            <a:avLst/>
          </a:prstGeom>
          <a:solidFill>
            <a:schemeClr val="accent1"/>
          </a:solidFill>
          <a:ln/>
        </p:spPr>
      </p:sp>
      <p:pic>
        <p:nvPicPr>
          <p:cNvPr id="30" name="icon-136" descr="preencoded.png">    </p:cNvPr>
          <p:cNvPicPr>
            <a:picLocks noChangeAspect="1"/>
          </p:cNvPicPr>
          <p:nvPr/>
        </p:nvPicPr>
        <p:blipFill>
          <a:blip r:embed="rId7"/>
          <a:stretch>
            <a:fillRect/>
          </a:stretch>
        </p:blipFill>
        <p:spPr>
          <a:xfrm>
            <a:off x="6530736" y="2592873"/>
            <a:ext cx="245791" cy="245791"/>
          </a:xfrm>
          <a:prstGeom prst="rect">
            <a:avLst/>
          </a:prstGeom>
        </p:spPr>
      </p:pic>
      <p:sp>
        <p:nvSpPr>
          <p:cNvPr id="31" name="essential-137"/>
          <p:cNvSpPr txBox="1"/>
          <p:nvPr/>
        </p:nvSpPr>
        <p:spPr>
          <a:xfrm>
            <a:off x="7074256" y="2313432"/>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Treatments tried</a:t>
            </a:r>
            <a:endParaRPr lang="en-US" sz="1600" dirty="0"/>
          </a:p>
          <a:p>
            <a:pPr indent="0" marL="0">
              <a:buNone/>
            </a:pPr>
            <a:r>
              <a:rPr lang="en-US" sz="1400" dirty="0">
                <a:solidFill>
                  <a:schemeClr val="tx1"/>
                </a:solidFill>
              </a:rPr>
              <a:t>Especially glucocorticoids: dose, dates and response</a:t>
            </a:r>
            <a:endParaRPr lang="en-US" sz="1600" dirty="0"/>
          </a:p>
        </p:txBody>
      </p:sp>
      <p:sp>
        <p:nvSpPr>
          <p:cNvPr id="32" name="card-138"/>
          <p:cNvSpPr/>
          <p:nvPr/>
        </p:nvSpPr>
        <p:spPr>
          <a:xfrm>
            <a:off x="6233008" y="3209544"/>
            <a:ext cx="5410048" cy="804672"/>
          </a:xfrm>
          <a:prstGeom prst="roundRect">
            <a:avLst>
              <a:gd name="adj" fmla="val 9091"/>
            </a:avLst>
          </a:prstGeom>
          <a:solidFill>
            <a:schemeClr val="bg2"/>
          </a:solidFill>
          <a:ln/>
        </p:spPr>
      </p:sp>
      <p:sp>
        <p:nvSpPr>
          <p:cNvPr id="33" name="icon-bg-139"/>
          <p:cNvSpPr/>
          <p:nvPr/>
        </p:nvSpPr>
        <p:spPr>
          <a:xfrm>
            <a:off x="6397600" y="3355848"/>
            <a:ext cx="512064" cy="512064"/>
          </a:xfrm>
          <a:prstGeom prst="ellipse">
            <a:avLst/>
          </a:prstGeom>
          <a:solidFill>
            <a:schemeClr val="accent1"/>
          </a:solidFill>
          <a:ln/>
        </p:spPr>
      </p:sp>
      <p:pic>
        <p:nvPicPr>
          <p:cNvPr id="34" name="icon-140" descr="preencoded.png">    </p:cNvPr>
          <p:cNvPicPr>
            <a:picLocks noChangeAspect="1"/>
          </p:cNvPicPr>
          <p:nvPr/>
        </p:nvPicPr>
        <p:blipFill>
          <a:blip r:embed="rId8"/>
          <a:stretch>
            <a:fillRect/>
          </a:stretch>
        </p:blipFill>
        <p:spPr>
          <a:xfrm>
            <a:off x="6530736" y="3488985"/>
            <a:ext cx="245791" cy="245791"/>
          </a:xfrm>
          <a:prstGeom prst="rect">
            <a:avLst/>
          </a:prstGeom>
        </p:spPr>
      </p:pic>
      <p:sp>
        <p:nvSpPr>
          <p:cNvPr id="35" name="essential-141"/>
          <p:cNvSpPr txBox="1"/>
          <p:nvPr/>
        </p:nvSpPr>
        <p:spPr>
          <a:xfrm>
            <a:off x="7074256" y="3209544"/>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Context</a:t>
            </a:r>
            <a:endParaRPr lang="en-US" sz="1600" dirty="0"/>
          </a:p>
          <a:p>
            <a:pPr indent="0" marL="0">
              <a:buNone/>
            </a:pPr>
            <a:r>
              <a:rPr lang="en-US" sz="1400" dirty="0">
                <a:solidFill>
                  <a:schemeClr val="tx1"/>
                </a:solidFill>
              </a:rPr>
              <a:t>Pregnancy plans, infections, kidney or liver disease, cancer</a:t>
            </a:r>
            <a:endParaRPr lang="en-US" sz="1600" dirty="0"/>
          </a:p>
        </p:txBody>
      </p:sp>
      <p:sp>
        <p:nvSpPr>
          <p:cNvPr id="36" name="card-142"/>
          <p:cNvSpPr/>
          <p:nvPr/>
        </p:nvSpPr>
        <p:spPr>
          <a:xfrm>
            <a:off x="6233008" y="4105656"/>
            <a:ext cx="5410048" cy="804672"/>
          </a:xfrm>
          <a:prstGeom prst="roundRect">
            <a:avLst>
              <a:gd name="adj" fmla="val 9091"/>
            </a:avLst>
          </a:prstGeom>
          <a:solidFill>
            <a:schemeClr val="bg2"/>
          </a:solidFill>
          <a:ln/>
        </p:spPr>
      </p:sp>
      <p:sp>
        <p:nvSpPr>
          <p:cNvPr id="37" name="icon-bg-143"/>
          <p:cNvSpPr/>
          <p:nvPr/>
        </p:nvSpPr>
        <p:spPr>
          <a:xfrm>
            <a:off x="6397600" y="4251960"/>
            <a:ext cx="512064" cy="512064"/>
          </a:xfrm>
          <a:prstGeom prst="ellipse">
            <a:avLst/>
          </a:prstGeom>
          <a:solidFill>
            <a:schemeClr val="accent1"/>
          </a:solidFill>
          <a:ln/>
        </p:spPr>
      </p:sp>
      <p:pic>
        <p:nvPicPr>
          <p:cNvPr id="38" name="icon-144" descr="preencoded.png">    </p:cNvPr>
          <p:cNvPicPr>
            <a:picLocks noChangeAspect="1"/>
          </p:cNvPicPr>
          <p:nvPr/>
        </p:nvPicPr>
        <p:blipFill>
          <a:blip r:embed="rId9"/>
          <a:stretch>
            <a:fillRect/>
          </a:stretch>
        </p:blipFill>
        <p:spPr>
          <a:xfrm>
            <a:off x="6530736" y="4385097"/>
            <a:ext cx="245791" cy="245791"/>
          </a:xfrm>
          <a:prstGeom prst="rect">
            <a:avLst/>
          </a:prstGeom>
        </p:spPr>
      </p:pic>
      <p:sp>
        <p:nvSpPr>
          <p:cNvPr id="39" name="essential-145"/>
          <p:cNvSpPr txBox="1"/>
          <p:nvPr/>
        </p:nvSpPr>
        <p:spPr>
          <a:xfrm>
            <a:off x="7074256" y="4105656"/>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Photos</a:t>
            </a:r>
            <a:endParaRPr lang="en-US" sz="1600" dirty="0"/>
          </a:p>
          <a:p>
            <a:pPr indent="0" marL="0">
              <a:buNone/>
            </a:pPr>
            <a:r>
              <a:rPr lang="en-US" sz="1400" dirty="0">
                <a:solidFill>
                  <a:schemeClr val="tx1"/>
                </a:solidFill>
              </a:rPr>
              <a:t>Rashes or swelling that come and go, with consent</a:t>
            </a:r>
            <a:endParaRPr lang="en-US" sz="1600" dirty="0"/>
          </a:p>
        </p:txBody>
      </p:sp>
      <p:sp>
        <p:nvSpPr>
          <p:cNvPr id="40" name="card-146"/>
          <p:cNvSpPr/>
          <p:nvPr/>
        </p:nvSpPr>
        <p:spPr>
          <a:xfrm>
            <a:off x="6233008" y="5001768"/>
            <a:ext cx="5410048" cy="804672"/>
          </a:xfrm>
          <a:prstGeom prst="roundRect">
            <a:avLst>
              <a:gd name="adj" fmla="val 9091"/>
            </a:avLst>
          </a:prstGeom>
          <a:solidFill>
            <a:schemeClr val="bg2"/>
          </a:solidFill>
          <a:ln/>
        </p:spPr>
      </p:sp>
      <p:sp>
        <p:nvSpPr>
          <p:cNvPr id="41" name="icon-bg-147"/>
          <p:cNvSpPr/>
          <p:nvPr/>
        </p:nvSpPr>
        <p:spPr>
          <a:xfrm>
            <a:off x="6397600" y="5148072"/>
            <a:ext cx="512064" cy="512064"/>
          </a:xfrm>
          <a:prstGeom prst="ellipse">
            <a:avLst/>
          </a:prstGeom>
          <a:solidFill>
            <a:schemeClr val="accent1"/>
          </a:solidFill>
          <a:ln/>
        </p:spPr>
      </p:sp>
      <p:pic>
        <p:nvPicPr>
          <p:cNvPr id="42" name="icon-148" descr="preencoded.png">    </p:cNvPr>
          <p:cNvPicPr>
            <a:picLocks noChangeAspect="1"/>
          </p:cNvPicPr>
          <p:nvPr/>
        </p:nvPicPr>
        <p:blipFill>
          <a:blip r:embed="rId10"/>
          <a:stretch>
            <a:fillRect/>
          </a:stretch>
        </p:blipFill>
        <p:spPr>
          <a:xfrm>
            <a:off x="6530736" y="5281209"/>
            <a:ext cx="245791" cy="245791"/>
          </a:xfrm>
          <a:prstGeom prst="rect">
            <a:avLst/>
          </a:prstGeom>
        </p:spPr>
      </p:pic>
      <p:sp>
        <p:nvSpPr>
          <p:cNvPr id="43" name="essential-149"/>
          <p:cNvSpPr txBox="1"/>
          <p:nvPr/>
        </p:nvSpPr>
        <p:spPr>
          <a:xfrm>
            <a:off x="7074256" y="5001768"/>
            <a:ext cx="4404208" cy="804672"/>
          </a:xfrm>
          <a:prstGeom prst="rect">
            <a:avLst/>
          </a:prstGeom>
          <a:noFill/>
          <a:ln/>
        </p:spPr>
        <p:txBody>
          <a:bodyPr wrap="square" lIns="0" tIns="0" rIns="0" bIns="0" rtlCol="0" anchor="ctr"/>
          <a:lstStyle/>
          <a:p>
            <a:pPr indent="0" marL="0">
              <a:buNone/>
            </a:pPr>
            <a:r>
              <a:rPr lang="en-US" sz="1600" b="1" dirty="0">
                <a:solidFill>
                  <a:schemeClr val="tx2"/>
                </a:solidFill>
              </a:rPr>
              <a:t>How to reach you</a:t>
            </a:r>
            <a:endParaRPr lang="en-US" sz="1600" dirty="0"/>
          </a:p>
          <a:p>
            <a:pPr indent="0" marL="0">
              <a:buNone/>
            </a:pPr>
            <a:r>
              <a:rPr lang="en-US" sz="1400" dirty="0">
                <a:solidFill>
                  <a:schemeClr val="tx1"/>
                </a:solidFill>
              </a:rPr>
              <a:t>A direct number or secure message route</a:t>
            </a:r>
            <a:endParaRPr lang="en-US" sz="1600" dirty="0"/>
          </a:p>
        </p:txBody>
      </p:sp>
      <p:sp>
        <p:nvSpPr>
          <p:cNvPr id="44" name="essential-note-150"/>
          <p:cNvSpPr txBox="1"/>
          <p:nvPr/>
        </p:nvSpPr>
        <p:spPr>
          <a:xfrm>
            <a:off x="548640" y="5916168"/>
            <a:ext cx="11094415" cy="320040"/>
          </a:xfrm>
          <a:prstGeom prst="rect">
            <a:avLst/>
          </a:prstGeom>
          <a:noFill/>
          <a:ln/>
        </p:spPr>
        <p:txBody>
          <a:bodyPr wrap="square" lIns="0" tIns="0" rIns="0" bIns="0" rtlCol="0" anchor="ctr"/>
          <a:lstStyle/>
          <a:p>
            <a:pPr indent="0" marL="0">
              <a:buNone/>
            </a:pPr>
            <a:r>
              <a:rPr lang="en-US" sz="1300" b="1" dirty="0">
                <a:solidFill>
                  <a:schemeClr val="tx2"/>
                </a:solidFill>
              </a:rPr>
              <a:t>Highlighted: </a:t>
            </a:r>
            <a:pPr indent="0" marL="0">
              <a:buNone/>
            </a:pPr>
            <a:r>
              <a:rPr lang="en-US" sz="1200" dirty="0">
                <a:solidFill>
                  <a:schemeClr val="tx1">
                    <a:alpha val="70000"/>
                  </a:schemeClr>
                </a:solidFill>
              </a:rPr>
              <a:t>the three details most often missing from letters for patients upgraded to urgent (Graydon &amp; Thompson, 2008).</a:t>
            </a:r>
            <a:endParaRPr lang="en-US" sz="13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3 · WHAT SHOULD I SEND?</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The same patient, two referrals</a:t>
            </a:r>
            <a:endParaRPr lang="en-US" sz="3200" dirty="0"/>
          </a:p>
        </p:txBody>
      </p:sp>
      <p:sp>
        <p:nvSpPr>
          <p:cNvPr id="4" name="card-151"/>
          <p:cNvSpPr/>
          <p:nvPr/>
        </p:nvSpPr>
        <p:spPr>
          <a:xfrm>
            <a:off x="548640" y="1463040"/>
            <a:ext cx="3566160" cy="3749040"/>
          </a:xfrm>
          <a:prstGeom prst="roundRect">
            <a:avLst>
              <a:gd name="adj" fmla="val 2564"/>
            </a:avLst>
          </a:prstGeom>
          <a:solidFill>
            <a:schemeClr val="bg2"/>
          </a:solidFill>
          <a:ln/>
        </p:spPr>
      </p:sp>
      <p:sp>
        <p:nvSpPr>
          <p:cNvPr id="5" name="text-152"/>
          <p:cNvSpPr txBox="1"/>
          <p:nvPr/>
        </p:nvSpPr>
        <p:spPr>
          <a:xfrm>
            <a:off x="868680" y="1737360"/>
            <a:ext cx="2926080" cy="365760"/>
          </a:xfrm>
          <a:prstGeom prst="rect">
            <a:avLst/>
          </a:prstGeom>
          <a:noFill/>
          <a:ln/>
        </p:spPr>
        <p:txBody>
          <a:bodyPr wrap="square" lIns="0" tIns="0" rIns="0" bIns="0" rtlCol="0" anchor="t"/>
          <a:lstStyle/>
          <a:p>
            <a:pPr indent="0" marL="0">
              <a:buNone/>
            </a:pPr>
            <a:r>
              <a:rPr lang="en-US" sz="1800" b="1" dirty="0">
                <a:solidFill>
                  <a:schemeClr val="accent3"/>
                </a:solidFill>
              </a:rPr>
              <a:t>Less helpful</a:t>
            </a:r>
            <a:endParaRPr lang="en-US" sz="1800" dirty="0"/>
          </a:p>
        </p:txBody>
      </p:sp>
      <p:sp>
        <p:nvSpPr>
          <p:cNvPr id="6" name="text-153"/>
          <p:cNvSpPr txBox="1"/>
          <p:nvPr/>
        </p:nvSpPr>
        <p:spPr>
          <a:xfrm>
            <a:off x="868680" y="2331720"/>
            <a:ext cx="2926080" cy="1280160"/>
          </a:xfrm>
          <a:prstGeom prst="rect">
            <a:avLst/>
          </a:prstGeom>
          <a:noFill/>
          <a:ln/>
        </p:spPr>
        <p:txBody>
          <a:bodyPr wrap="square" lIns="0" tIns="0" rIns="0" bIns="0" rtlCol="0" anchor="t"/>
          <a:lstStyle/>
          <a:p>
            <a:pPr indent="0" marL="0">
              <a:buNone/>
            </a:pPr>
            <a:r>
              <a:rPr lang="en-US" sz="2400" i="1" dirty="0">
                <a:solidFill>
                  <a:schemeClr val="tx2"/>
                </a:solidFill>
                <a:latin typeface="+mj-lt" pitchFamily="34" charset="0"/>
                <a:ea typeface="+mj-lt" pitchFamily="34" charset="-122"/>
                <a:cs typeface="+mj-lt" pitchFamily="34" charset="-120"/>
              </a:rPr>
              <a:t>“Joint pains, positive ANA. Please see.”</a:t>
            </a:r>
            <a:endParaRPr lang="en-US" sz="2400" dirty="0"/>
          </a:p>
        </p:txBody>
      </p:sp>
      <p:sp>
        <p:nvSpPr>
          <p:cNvPr id="7" name="weak-why-154"/>
          <p:cNvSpPr txBox="1"/>
          <p:nvPr/>
        </p:nvSpPr>
        <p:spPr>
          <a:xfrm>
            <a:off x="868680" y="3840480"/>
            <a:ext cx="2926080" cy="109728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No duration, no examination findings, no question. It can't be triaged without more information.</a:t>
            </a:r>
            <a:endParaRPr lang="en-US" sz="1500" dirty="0"/>
          </a:p>
        </p:txBody>
      </p:sp>
      <p:sp>
        <p:nvSpPr>
          <p:cNvPr id="8" name="card-155"/>
          <p:cNvSpPr/>
          <p:nvPr/>
        </p:nvSpPr>
        <p:spPr>
          <a:xfrm>
            <a:off x="4389120" y="1463040"/>
            <a:ext cx="7253935" cy="3749040"/>
          </a:xfrm>
          <a:prstGeom prst="roundRect">
            <a:avLst>
              <a:gd name="adj" fmla="val 2439"/>
            </a:avLst>
          </a:prstGeom>
          <a:solidFill>
            <a:schemeClr val="accent1">
              <a:alpha val="8000"/>
            </a:schemeClr>
          </a:solidFill>
          <a:ln/>
        </p:spPr>
      </p:sp>
      <p:sp>
        <p:nvSpPr>
          <p:cNvPr id="9" name="text-156"/>
          <p:cNvSpPr txBox="1"/>
          <p:nvPr/>
        </p:nvSpPr>
        <p:spPr>
          <a:xfrm>
            <a:off x="4709160" y="1737360"/>
            <a:ext cx="6613855" cy="365760"/>
          </a:xfrm>
          <a:prstGeom prst="rect">
            <a:avLst/>
          </a:prstGeom>
          <a:noFill/>
          <a:ln/>
        </p:spPr>
        <p:txBody>
          <a:bodyPr wrap="square" lIns="0" tIns="0" rIns="0" bIns="0" rtlCol="0" anchor="t"/>
          <a:lstStyle/>
          <a:p>
            <a:pPr indent="0" marL="0">
              <a:buNone/>
            </a:pPr>
            <a:r>
              <a:rPr lang="en-US" sz="1800" b="1" dirty="0">
                <a:solidFill>
                  <a:schemeClr val="accent1"/>
                </a:solidFill>
              </a:rPr>
              <a:t>More helpful</a:t>
            </a:r>
            <a:endParaRPr lang="en-US" sz="1800" dirty="0"/>
          </a:p>
        </p:txBody>
      </p:sp>
      <p:sp>
        <p:nvSpPr>
          <p:cNvPr id="10" name="text-157"/>
          <p:cNvSpPr txBox="1"/>
          <p:nvPr/>
        </p:nvSpPr>
        <p:spPr>
          <a:xfrm>
            <a:off x="4709160" y="2240280"/>
            <a:ext cx="6613855" cy="2788920"/>
          </a:xfrm>
          <a:prstGeom prst="rect">
            <a:avLst/>
          </a:prstGeom>
          <a:noFill/>
          <a:ln/>
        </p:spPr>
        <p:txBody>
          <a:bodyPr wrap="square" lIns="0" tIns="0" rIns="0" bIns="0" rtlCol="0" anchor="t"/>
          <a:lstStyle/>
          <a:p>
            <a:pPr indent="0" marL="0">
              <a:buNone/>
            </a:pPr>
            <a:r>
              <a:rPr lang="en-US" sz="1700" dirty="0">
                <a:solidFill>
                  <a:schemeClr val="tx1"/>
                </a:solidFill>
              </a:rPr>
              <a:t>“42-year-old woman with 8 weeks of painful swelling of both wrists and the 2nd–3rd MCPs, morning stiffness 90 minutes, now struggling to open jars. Synovitis of the right wrist and MCPs 2–3 on both sides; squeeze test positive. CRP 22 mg/L, RF 45 IU/mL, anti-CCP pending, hand and foot X-rays normal. Ibuprofen gives partial relief; no glucocorticoids given. Hepatitis B and C sent. No rash, ulcers or eye symptoms. Not pregnant. Question: possible early RA. Please assess for DMARD treatment. Happy to start therapy locally with your guidance.”</a:t>
            </a:r>
            <a:endParaRPr lang="en-US" sz="1700" dirty="0"/>
          </a:p>
        </p:txBody>
      </p:sp>
      <p:sp>
        <p:nvSpPr>
          <p:cNvPr id="11" name="tag-158"/>
          <p:cNvSpPr/>
          <p:nvPr/>
        </p:nvSpPr>
        <p:spPr>
          <a:xfrm>
            <a:off x="548640" y="5440680"/>
            <a:ext cx="1152144" cy="420624"/>
          </a:xfrm>
          <a:prstGeom prst="roundRect">
            <a:avLst>
              <a:gd name="adj" fmla="val 50000"/>
            </a:avLst>
          </a:prstGeom>
          <a:solidFill>
            <a:schemeClr val="accent1">
              <a:alpha val="15000"/>
            </a:schemeClr>
          </a:solidFill>
          <a:ln/>
        </p:spPr>
      </p:sp>
      <p:sp>
        <p:nvSpPr>
          <p:cNvPr id="12" name="tag-text-159"/>
          <p:cNvSpPr txBox="1"/>
          <p:nvPr/>
        </p:nvSpPr>
        <p:spPr>
          <a:xfrm>
            <a:off x="548640" y="5440680"/>
            <a:ext cx="1152144" cy="420624"/>
          </a:xfrm>
          <a:prstGeom prst="rect">
            <a:avLst/>
          </a:prstGeom>
          <a:noFill/>
          <a:ln/>
        </p:spPr>
        <p:txBody>
          <a:bodyPr wrap="square" lIns="0" tIns="0" rIns="0" bIns="0" rtlCol="0" anchor="ctr"/>
          <a:lstStyle/>
          <a:p>
            <a:pPr algn="ctr" indent="0" marL="0">
              <a:buNone/>
            </a:pPr>
            <a:r>
              <a:rPr lang="en-US" sz="1400" b="1" dirty="0">
                <a:solidFill>
                  <a:schemeClr val="accent1"/>
                </a:solidFill>
              </a:rPr>
              <a:t>Duration</a:t>
            </a:r>
            <a:endParaRPr lang="en-US" sz="1400" dirty="0"/>
          </a:p>
        </p:txBody>
      </p:sp>
      <p:sp>
        <p:nvSpPr>
          <p:cNvPr id="13" name="tag-160"/>
          <p:cNvSpPr/>
          <p:nvPr/>
        </p:nvSpPr>
        <p:spPr>
          <a:xfrm>
            <a:off x="1865376" y="5440680"/>
            <a:ext cx="1728216" cy="420624"/>
          </a:xfrm>
          <a:prstGeom prst="roundRect">
            <a:avLst>
              <a:gd name="adj" fmla="val 50000"/>
            </a:avLst>
          </a:prstGeom>
          <a:solidFill>
            <a:schemeClr val="accent1">
              <a:alpha val="15000"/>
            </a:schemeClr>
          </a:solidFill>
          <a:ln/>
        </p:spPr>
      </p:sp>
      <p:sp>
        <p:nvSpPr>
          <p:cNvPr id="14" name="tag-text-161"/>
          <p:cNvSpPr txBox="1"/>
          <p:nvPr/>
        </p:nvSpPr>
        <p:spPr>
          <a:xfrm>
            <a:off x="1865376" y="5440680"/>
            <a:ext cx="1728216" cy="420624"/>
          </a:xfrm>
          <a:prstGeom prst="rect">
            <a:avLst/>
          </a:prstGeom>
          <a:noFill/>
          <a:ln/>
        </p:spPr>
        <p:txBody>
          <a:bodyPr wrap="square" lIns="0" tIns="0" rIns="0" bIns="0" rtlCol="0" anchor="ctr"/>
          <a:lstStyle/>
          <a:p>
            <a:pPr algn="ctr" indent="0" marL="0">
              <a:buNone/>
            </a:pPr>
            <a:r>
              <a:rPr lang="en-US" sz="1400" b="1" dirty="0">
                <a:solidFill>
                  <a:schemeClr val="accent1"/>
                </a:solidFill>
              </a:rPr>
              <a:t>Swollen joints</a:t>
            </a:r>
            <a:endParaRPr lang="en-US" sz="1400" dirty="0"/>
          </a:p>
        </p:txBody>
      </p:sp>
      <p:sp>
        <p:nvSpPr>
          <p:cNvPr id="15" name="tag-162"/>
          <p:cNvSpPr/>
          <p:nvPr/>
        </p:nvSpPr>
        <p:spPr>
          <a:xfrm>
            <a:off x="3758184" y="5440680"/>
            <a:ext cx="2208276" cy="420624"/>
          </a:xfrm>
          <a:prstGeom prst="roundRect">
            <a:avLst>
              <a:gd name="adj" fmla="val 50000"/>
            </a:avLst>
          </a:prstGeom>
          <a:solidFill>
            <a:schemeClr val="accent1">
              <a:alpha val="15000"/>
            </a:schemeClr>
          </a:solidFill>
          <a:ln/>
        </p:spPr>
      </p:sp>
      <p:sp>
        <p:nvSpPr>
          <p:cNvPr id="16" name="tag-text-163"/>
          <p:cNvSpPr txBox="1"/>
          <p:nvPr/>
        </p:nvSpPr>
        <p:spPr>
          <a:xfrm>
            <a:off x="3758184" y="5440680"/>
            <a:ext cx="2208276" cy="420624"/>
          </a:xfrm>
          <a:prstGeom prst="rect">
            <a:avLst/>
          </a:prstGeom>
          <a:noFill/>
          <a:ln/>
        </p:spPr>
        <p:txBody>
          <a:bodyPr wrap="square" lIns="0" tIns="0" rIns="0" bIns="0" rtlCol="0" anchor="ctr"/>
          <a:lstStyle/>
          <a:p>
            <a:pPr algn="ctr" indent="0" marL="0">
              <a:buNone/>
            </a:pPr>
            <a:r>
              <a:rPr lang="en-US" sz="1400" b="1" dirty="0">
                <a:solidFill>
                  <a:schemeClr val="accent1"/>
                </a:solidFill>
              </a:rPr>
              <a:t>Results with values</a:t>
            </a:r>
            <a:endParaRPr lang="en-US" sz="1400" dirty="0"/>
          </a:p>
        </p:txBody>
      </p:sp>
      <p:sp>
        <p:nvSpPr>
          <p:cNvPr id="17" name="tag-164"/>
          <p:cNvSpPr/>
          <p:nvPr/>
        </p:nvSpPr>
        <p:spPr>
          <a:xfrm>
            <a:off x="6131052" y="5440680"/>
            <a:ext cx="1920240" cy="420624"/>
          </a:xfrm>
          <a:prstGeom prst="roundRect">
            <a:avLst>
              <a:gd name="adj" fmla="val 50000"/>
            </a:avLst>
          </a:prstGeom>
          <a:solidFill>
            <a:schemeClr val="accent1">
              <a:alpha val="15000"/>
            </a:schemeClr>
          </a:solidFill>
          <a:ln/>
        </p:spPr>
      </p:sp>
      <p:sp>
        <p:nvSpPr>
          <p:cNvPr id="18" name="tag-text-165"/>
          <p:cNvSpPr txBox="1"/>
          <p:nvPr/>
        </p:nvSpPr>
        <p:spPr>
          <a:xfrm>
            <a:off x="6131052" y="5440680"/>
            <a:ext cx="1920240" cy="420624"/>
          </a:xfrm>
          <a:prstGeom prst="rect">
            <a:avLst/>
          </a:prstGeom>
          <a:noFill/>
          <a:ln/>
        </p:spPr>
        <p:txBody>
          <a:bodyPr wrap="square" lIns="0" tIns="0" rIns="0" bIns="0" rtlCol="0" anchor="ctr"/>
          <a:lstStyle/>
          <a:p>
            <a:pPr algn="ctr" indent="0" marL="0">
              <a:buNone/>
            </a:pPr>
            <a:r>
              <a:rPr lang="en-US" sz="1400" b="1" dirty="0">
                <a:solidFill>
                  <a:schemeClr val="accent1"/>
                </a:solidFill>
              </a:rPr>
              <a:t>Treatments tried</a:t>
            </a:r>
            <a:endParaRPr lang="en-US" sz="1400" dirty="0"/>
          </a:p>
        </p:txBody>
      </p:sp>
      <p:sp>
        <p:nvSpPr>
          <p:cNvPr id="19" name="tag-166"/>
          <p:cNvSpPr/>
          <p:nvPr/>
        </p:nvSpPr>
        <p:spPr>
          <a:xfrm>
            <a:off x="8215884" y="5440680"/>
            <a:ext cx="1920240" cy="420624"/>
          </a:xfrm>
          <a:prstGeom prst="roundRect">
            <a:avLst>
              <a:gd name="adj" fmla="val 50000"/>
            </a:avLst>
          </a:prstGeom>
          <a:solidFill>
            <a:schemeClr val="accent1">
              <a:alpha val="15000"/>
            </a:schemeClr>
          </a:solidFill>
          <a:ln/>
        </p:spPr>
      </p:sp>
      <p:sp>
        <p:nvSpPr>
          <p:cNvPr id="20" name="tag-text-167"/>
          <p:cNvSpPr txBox="1"/>
          <p:nvPr/>
        </p:nvSpPr>
        <p:spPr>
          <a:xfrm>
            <a:off x="8215884" y="5440680"/>
            <a:ext cx="1920240" cy="420624"/>
          </a:xfrm>
          <a:prstGeom prst="rect">
            <a:avLst/>
          </a:prstGeom>
          <a:noFill/>
          <a:ln/>
        </p:spPr>
        <p:txBody>
          <a:bodyPr wrap="square" lIns="0" tIns="0" rIns="0" bIns="0" rtlCol="0" anchor="ctr"/>
          <a:lstStyle/>
          <a:p>
            <a:pPr algn="ctr" indent="0" marL="0">
              <a:buNone/>
            </a:pPr>
            <a:r>
              <a:rPr lang="en-US" sz="1400" b="1" dirty="0">
                <a:solidFill>
                  <a:schemeClr val="accent1"/>
                </a:solidFill>
              </a:rPr>
              <a:t>A clear question</a:t>
            </a:r>
            <a:endParaRPr lang="en-US" sz="14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3 · WHAT SHOULD I SEND?</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The usual workup, by what you suspect</a:t>
            </a:r>
            <a:endParaRPr lang="en-US" sz="3200" dirty="0"/>
          </a:p>
        </p:txBody>
      </p:sp>
      <p:graphicFrame>
        <p:nvGraphicFramePr>
          <p:cNvPr id="12" name="workup-table-168"/>
          <p:cNvGraphicFramePr>
            <a:graphicFrameLocks noGrp="1"/>
          </p:cNvGraphicFramePr>
          <p:nvPr>
            <p:extLst>
              <p:ext uri="{D42A27DB-BD31-4B8C-83A1-F6EECF244321}">
                <p14:modId xmlns:p14="http://schemas.microsoft.com/office/powerpoint/2010/main" val="1579011935"/>
              </p:ext>
            </p:extLst>
          </p:nvPr>
        </p:nvGraphicFramePr>
        <p:xfrm>
          <a:off x="548640" y="1325880"/>
          <a:ext cx="11094415" cy="914400"/>
        </p:xfrm>
        <a:graphic>
          <a:graphicData uri="http://schemas.openxmlformats.org/drawingml/2006/table">
            <a:tbl>
              <a:tblPr/>
              <a:tblGrid>
                <a:gridCol w="2240280"/>
                <a:gridCol w="5120640"/>
                <a:gridCol w="3733495"/>
              </a:tblGrid>
              <a:tr h="420624">
                <a:tc>
                  <a:txBody>
                    <a:bodyPr/>
                    <a:lstStyle/>
                    <a:p>
                      <a:pPr indent="0" marL="0">
                        <a:buNone/>
                      </a:pPr>
                      <a:r>
                        <a:rPr lang="en-US" sz="1400" b="1" dirty="0">
                          <a:solidFill>
                            <a:schemeClr val="bg1"/>
                          </a:solidFill>
                        </a:rPr>
                        <a:t>If you suspect</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Usually send</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tx2"/>
                    </a:solidFill>
                  </a:tcPr>
                </a:tc>
                <a:tc>
                  <a:txBody>
                    <a:bodyPr/>
                    <a:lstStyle/>
                    <a:p>
                      <a:pPr indent="0" marL="0">
                        <a:buNone/>
                      </a:pPr>
                      <a:r>
                        <a:rPr lang="en-US" sz="1400" b="1" dirty="0">
                          <a:solidFill>
                            <a:schemeClr val="bg1"/>
                          </a:solidFill>
                        </a:rPr>
                        <a:t>Also helpful</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tx2"/>
                    </a:solidFill>
                  </a:tcPr>
                </a:tc>
              </a:tr>
              <a:tr h="420624">
                <a:tc>
                  <a:txBody>
                    <a:bodyPr/>
                    <a:lstStyle/>
                    <a:p>
                      <a:pPr indent="0" marL="0">
                        <a:buNone/>
                      </a:pPr>
                      <a:r>
                        <a:rPr lang="en-US" sz="1400" b="1" dirty="0">
                          <a:solidFill>
                            <a:schemeClr val="tx2"/>
                          </a:solidFill>
                        </a:rPr>
                        <a:t>Inflammatory arthritis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CBC, metabolic panel with liver tests, ESR, CRP, RF, anti-CCP, hepatitis B and C</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X-rays of hands and feet; uric acid if gout is possible</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r h="420624">
                <a:tc>
                  <a:txBody>
                    <a:bodyPr/>
                    <a:lstStyle/>
                    <a:p>
                      <a:pPr indent="0" marL="0">
                        <a:buNone/>
                      </a:pPr>
                      <a:r>
                        <a:rPr lang="en-US" sz="1400" b="1" dirty="0">
                          <a:solidFill>
                            <a:schemeClr val="tx2"/>
                          </a:solidFill>
                        </a:rPr>
                        <a:t>Lupus or another CTD</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ANA titer and pattern, anti-dsDNA, ENA panel, C3/C4, CBC, urinalysis, urine protein:creatinine</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Photos of rashes; antiphospholipid tests after clots or pregnancy loss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r h="420624">
                <a:tc>
                  <a:txBody>
                    <a:bodyPr/>
                    <a:lstStyle/>
                    <a:p>
                      <a:pPr indent="0" marL="0">
                        <a:buNone/>
                      </a:pPr>
                      <a:r>
                        <a:rPr lang="en-US" sz="1400" b="1" dirty="0">
                          <a:solidFill>
                            <a:schemeClr val="tx2"/>
                          </a:solidFill>
                        </a:rPr>
                        <a:t>Systemic sclerosis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ANA, anti-centromere, Scl-70, RNA polymerase III, blood pressure, urinalysis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PFTs with DLCO and HRCT chest; echocardiogram</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r h="420624">
                <a:tc>
                  <a:txBody>
                    <a:bodyPr/>
                    <a:lstStyle/>
                    <a:p>
                      <a:pPr indent="0" marL="0">
                        <a:buNone/>
                      </a:pPr>
                      <a:r>
                        <a:rPr lang="en-US" sz="1400" b="1" dirty="0">
                          <a:solidFill>
                            <a:schemeClr val="tx2"/>
                          </a:solidFill>
                        </a:rPr>
                        <a:t>Myositis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CK, aldolase, AST/ALT, LDH, TSH, myositis antibody panel</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Statin history; swallowing and breathing symptoms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r h="420624">
                <a:tc>
                  <a:txBody>
                    <a:bodyPr/>
                    <a:lstStyle/>
                    <a:p>
                      <a:pPr indent="0" marL="0">
                        <a:buNone/>
                      </a:pPr>
                      <a:r>
                        <a:rPr lang="en-US" sz="1400" b="1" dirty="0">
                          <a:solidFill>
                            <a:schemeClr val="tx2"/>
                          </a:solidFill>
                        </a:rPr>
                        <a:t>Vasculitis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PR3- and MPO-ANCA, urinalysis with microscopy, creatinine, CBC, CRP</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Chest imaging; call the same day if kidneys or lungs are involved</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r h="420624">
                <a:tc>
                  <a:txBody>
                    <a:bodyPr/>
                    <a:lstStyle/>
                    <a:p>
                      <a:pPr indent="0" marL="0">
                        <a:buNone/>
                      </a:pPr>
                      <a:r>
                        <a:rPr lang="en-US" sz="1400" b="1" dirty="0">
                          <a:solidFill>
                            <a:schemeClr val="tx2"/>
                          </a:solidFill>
                        </a:rPr>
                        <a:t>PMR</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ESR, CRP, CBC, metabolic panel, CK, TSH, RF/anti-CCP, protein electrophoresis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Ask about GCA symptoms every time</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r h="420624">
                <a:tc>
                  <a:txBody>
                    <a:bodyPr/>
                    <a:lstStyle/>
                    <a:p>
                      <a:pPr indent="0" marL="0">
                        <a:buNone/>
                      </a:pPr>
                      <a:r>
                        <a:rPr lang="en-US" sz="1400" b="1" dirty="0">
                          <a:solidFill>
                            <a:schemeClr val="tx2"/>
                          </a:solidFill>
                        </a:rPr>
                        <a:t>Axial spondyloarthritis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CRP, ESR, HLA-B27</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AP pelvis X-ray first; SI joint MRI if X-rays are non-diagnostic</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r h="420624">
                <a:tc>
                  <a:txBody>
                    <a:bodyPr/>
                    <a:lstStyle/>
                    <a:p>
                      <a:pPr indent="0" marL="0">
                        <a:buNone/>
                      </a:pPr>
                      <a:r>
                        <a:rPr lang="en-US" sz="1400" b="1" dirty="0">
                          <a:solidFill>
                            <a:schemeClr val="tx2"/>
                          </a:solidFill>
                        </a:rPr>
                        <a:t>Gout or CPPD</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Serum urate (2 or more weeks after a flare), eGFR, liver tests</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c>
                  <a:txBody>
                    <a:bodyPr/>
                    <a:lstStyle/>
                    <a:p>
                      <a:pPr indent="0" marL="0">
                        <a:buNone/>
                      </a:pPr>
                      <a:r>
                        <a:rPr lang="en-US" sz="1400" dirty="0">
                          <a:solidFill>
                            <a:schemeClr val="tx1"/>
                          </a:solidFill>
                        </a:rPr>
                        <a:t>Joint fluid results if aspirated</a:t>
                      </a:r>
                      <a:endParaRPr lang="en-US" sz="1400" dirty="0"/>
                    </a:p>
                  </a:txBody>
                  <a:tcPr marL="91440" marR="91440" marT="27432" marB="27432" anchor="ctr">
                    <a:lnL w="9525" cap="flat" cmpd="sng" algn="ctr">
                      <a:solidFill>
                        <a:srgbClr val="D5DCE2"/>
                      </a:solidFill>
                      <a:prstDash val="solid"/>
                      <a:round/>
                      <a:headEnd type="none" w="med" len="med"/>
                      <a:tailEnd type="none" w="med" len="med"/>
                    </a:lnL>
                    <a:lnR w="9525" cap="flat" cmpd="sng" algn="ctr">
                      <a:solidFill>
                        <a:srgbClr val="D5DCE2"/>
                      </a:solidFill>
                      <a:prstDash val="solid"/>
                      <a:round/>
                      <a:headEnd type="none" w="med" len="med"/>
                      <a:tailEnd type="none" w="med" len="med"/>
                    </a:lnR>
                    <a:lnT w="9525" cap="flat" cmpd="sng" algn="ctr">
                      <a:solidFill>
                        <a:srgbClr val="D5DCE2"/>
                      </a:solidFill>
                      <a:prstDash val="solid"/>
                      <a:round/>
                      <a:headEnd type="none" w="med" len="med"/>
                      <a:tailEnd type="none" w="med" len="med"/>
                    </a:lnT>
                    <a:lnB w="9525" cap="flat" cmpd="sng" algn="ctr">
                      <a:solidFill>
                        <a:srgbClr val="D5DCE2"/>
                      </a:solidFill>
                      <a:prstDash val="solid"/>
                      <a:round/>
                      <a:headEnd type="none" w="med" len="med"/>
                      <a:tailEnd type="none" w="med" len="med"/>
                    </a:lnB>
                    <a:solidFill>
                      <a:schemeClr val="bg1"/>
                    </a:solidFill>
                  </a:tcPr>
                </a:tc>
              </a:tr>
            </a:tbl>
          </a:graphicData>
        </a:graphic>
      </p:graphicFrame>
      <p:sp>
        <p:nvSpPr>
          <p:cNvPr id="5" name="workup-note-169"/>
          <p:cNvSpPr txBox="1"/>
          <p:nvPr/>
        </p:nvSpPr>
        <p:spPr>
          <a:xfrm>
            <a:off x="548640" y="5943600"/>
            <a:ext cx="11094415" cy="32004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Don't hold an urgent referral while waiting for results. Send what fits the picture; broad antibody panels rarely help without specific features.</a:t>
            </a:r>
            <a:endParaRPr lang="en-US" sz="13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4 · DOES IT NEED RHEUMATOLOGY AT ALL?</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Often managed well in primary care</a:t>
            </a:r>
            <a:endParaRPr lang="en-US" sz="3200" dirty="0"/>
          </a:p>
        </p:txBody>
      </p:sp>
      <p:sp>
        <p:nvSpPr>
          <p:cNvPr id="4" name="card-170"/>
          <p:cNvSpPr/>
          <p:nvPr/>
        </p:nvSpPr>
        <p:spPr>
          <a:xfrm>
            <a:off x="548640" y="1417320"/>
            <a:ext cx="2602154" cy="2011680"/>
          </a:xfrm>
          <a:prstGeom prst="roundRect">
            <a:avLst>
              <a:gd name="adj" fmla="val 4545"/>
            </a:avLst>
          </a:prstGeom>
          <a:solidFill>
            <a:schemeClr val="accent6">
              <a:alpha val="8000"/>
            </a:schemeClr>
          </a:solidFill>
          <a:ln/>
        </p:spPr>
      </p:sp>
      <p:sp>
        <p:nvSpPr>
          <p:cNvPr id="5" name="icon-bg-171"/>
          <p:cNvSpPr/>
          <p:nvPr/>
        </p:nvSpPr>
        <p:spPr>
          <a:xfrm>
            <a:off x="749808" y="1618488"/>
            <a:ext cx="384048" cy="384048"/>
          </a:xfrm>
          <a:prstGeom prst="ellipse">
            <a:avLst/>
          </a:prstGeom>
          <a:solidFill>
            <a:schemeClr val="accent6"/>
          </a:solidFill>
          <a:ln/>
        </p:spPr>
      </p:sp>
      <p:pic>
        <p:nvPicPr>
          <p:cNvPr id="6" name="icon-172" descr="preencoded.png">    </p:cNvPr>
          <p:cNvPicPr>
            <a:picLocks noChangeAspect="1"/>
          </p:cNvPicPr>
          <p:nvPr/>
        </p:nvPicPr>
        <p:blipFill>
          <a:blip r:embed="rId1"/>
          <a:stretch>
            <a:fillRect/>
          </a:stretch>
        </p:blipFill>
        <p:spPr>
          <a:xfrm>
            <a:off x="849660" y="1718340"/>
            <a:ext cx="184343" cy="184343"/>
          </a:xfrm>
          <a:prstGeom prst="rect">
            <a:avLst/>
          </a:prstGeom>
        </p:spPr>
      </p:pic>
      <p:sp>
        <p:nvSpPr>
          <p:cNvPr id="7" name="maynot-173"/>
          <p:cNvSpPr txBox="1"/>
          <p:nvPr/>
        </p:nvSpPr>
        <p:spPr>
          <a:xfrm>
            <a:off x="749808" y="2103120"/>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Positive ANA without symptoms</a:t>
            </a:r>
            <a:endParaRPr lang="en-US" sz="1600" dirty="0"/>
          </a:p>
          <a:p>
            <a:pPr indent="0" marL="0">
              <a:spcAft>
                <a:spcPts val="400"/>
              </a:spcAft>
              <a:buNone/>
            </a:pPr>
            <a:r>
              <a:rPr lang="en-US" sz="1400" dirty="0">
                <a:solidFill>
                  <a:schemeClr val="tx1"/>
                </a:solidFill>
              </a:rPr>
              <a:t>Check CBC, metabolic panel and urinalysis; reassure if normal</a:t>
            </a:r>
            <a:endParaRPr lang="en-US" sz="1600" dirty="0"/>
          </a:p>
        </p:txBody>
      </p:sp>
      <p:sp>
        <p:nvSpPr>
          <p:cNvPr id="8" name="card-174"/>
          <p:cNvSpPr/>
          <p:nvPr/>
        </p:nvSpPr>
        <p:spPr>
          <a:xfrm>
            <a:off x="3379394" y="1417320"/>
            <a:ext cx="2602154" cy="2011680"/>
          </a:xfrm>
          <a:prstGeom prst="roundRect">
            <a:avLst>
              <a:gd name="adj" fmla="val 4545"/>
            </a:avLst>
          </a:prstGeom>
          <a:solidFill>
            <a:schemeClr val="accent6">
              <a:alpha val="8000"/>
            </a:schemeClr>
          </a:solidFill>
          <a:ln/>
        </p:spPr>
      </p:sp>
      <p:sp>
        <p:nvSpPr>
          <p:cNvPr id="9" name="icon-bg-175"/>
          <p:cNvSpPr/>
          <p:nvPr/>
        </p:nvSpPr>
        <p:spPr>
          <a:xfrm>
            <a:off x="3580562" y="1618488"/>
            <a:ext cx="384048" cy="384048"/>
          </a:xfrm>
          <a:prstGeom prst="ellipse">
            <a:avLst/>
          </a:prstGeom>
          <a:solidFill>
            <a:schemeClr val="accent6"/>
          </a:solidFill>
          <a:ln/>
        </p:spPr>
      </p:sp>
      <p:pic>
        <p:nvPicPr>
          <p:cNvPr id="10" name="icon-176" descr="preencoded.png">    </p:cNvPr>
          <p:cNvPicPr>
            <a:picLocks noChangeAspect="1"/>
          </p:cNvPicPr>
          <p:nvPr/>
        </p:nvPicPr>
        <p:blipFill>
          <a:blip r:embed="rId2"/>
          <a:stretch>
            <a:fillRect/>
          </a:stretch>
        </p:blipFill>
        <p:spPr>
          <a:xfrm>
            <a:off x="3680414" y="1718340"/>
            <a:ext cx="184343" cy="184343"/>
          </a:xfrm>
          <a:prstGeom prst="rect">
            <a:avLst/>
          </a:prstGeom>
        </p:spPr>
      </p:pic>
      <p:sp>
        <p:nvSpPr>
          <p:cNvPr id="11" name="maynot-177"/>
          <p:cNvSpPr txBox="1"/>
          <p:nvPr/>
        </p:nvSpPr>
        <p:spPr>
          <a:xfrm>
            <a:off x="3580562" y="2103120"/>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Osteoarthritis</a:t>
            </a:r>
            <a:endParaRPr lang="en-US" sz="1600" dirty="0"/>
          </a:p>
          <a:p>
            <a:pPr indent="0" marL="0">
              <a:spcAft>
                <a:spcPts val="400"/>
              </a:spcAft>
              <a:buNone/>
            </a:pPr>
            <a:r>
              <a:rPr lang="en-US" sz="1400" dirty="0">
                <a:solidFill>
                  <a:schemeClr val="tx1"/>
                </a:solidFill>
              </a:rPr>
              <a:t>Exercise, weight loss and topical NSAIDs; refer atypical patterns</a:t>
            </a:r>
            <a:endParaRPr lang="en-US" sz="1600" dirty="0"/>
          </a:p>
        </p:txBody>
      </p:sp>
      <p:sp>
        <p:nvSpPr>
          <p:cNvPr id="12" name="card-178"/>
          <p:cNvSpPr/>
          <p:nvPr/>
        </p:nvSpPr>
        <p:spPr>
          <a:xfrm>
            <a:off x="6210148" y="1417320"/>
            <a:ext cx="2602154" cy="2011680"/>
          </a:xfrm>
          <a:prstGeom prst="roundRect">
            <a:avLst>
              <a:gd name="adj" fmla="val 4545"/>
            </a:avLst>
          </a:prstGeom>
          <a:solidFill>
            <a:schemeClr val="accent6">
              <a:alpha val="8000"/>
            </a:schemeClr>
          </a:solidFill>
          <a:ln/>
        </p:spPr>
      </p:sp>
      <p:sp>
        <p:nvSpPr>
          <p:cNvPr id="13" name="icon-bg-179"/>
          <p:cNvSpPr/>
          <p:nvPr/>
        </p:nvSpPr>
        <p:spPr>
          <a:xfrm>
            <a:off x="6411316" y="1618488"/>
            <a:ext cx="384048" cy="384048"/>
          </a:xfrm>
          <a:prstGeom prst="ellipse">
            <a:avLst/>
          </a:prstGeom>
          <a:solidFill>
            <a:schemeClr val="accent6"/>
          </a:solidFill>
          <a:ln/>
        </p:spPr>
      </p:sp>
      <p:pic>
        <p:nvPicPr>
          <p:cNvPr id="14" name="icon-180" descr="preencoded.png">    </p:cNvPr>
          <p:cNvPicPr>
            <a:picLocks noChangeAspect="1"/>
          </p:cNvPicPr>
          <p:nvPr/>
        </p:nvPicPr>
        <p:blipFill>
          <a:blip r:embed="rId3"/>
          <a:stretch>
            <a:fillRect/>
          </a:stretch>
        </p:blipFill>
        <p:spPr>
          <a:xfrm>
            <a:off x="6511168" y="1718340"/>
            <a:ext cx="184343" cy="184343"/>
          </a:xfrm>
          <a:prstGeom prst="rect">
            <a:avLst/>
          </a:prstGeom>
        </p:spPr>
      </p:pic>
      <p:sp>
        <p:nvSpPr>
          <p:cNvPr id="15" name="maynot-181"/>
          <p:cNvSpPr txBox="1"/>
          <p:nvPr/>
        </p:nvSpPr>
        <p:spPr>
          <a:xfrm>
            <a:off x="6411316" y="2103120"/>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Fibromyalgia</a:t>
            </a:r>
            <a:endParaRPr lang="en-US" sz="1600" dirty="0"/>
          </a:p>
          <a:p>
            <a:pPr indent="0" marL="0">
              <a:spcAft>
                <a:spcPts val="400"/>
              </a:spcAft>
              <a:buNone/>
            </a:pPr>
            <a:r>
              <a:rPr lang="en-US" sz="1400" dirty="0">
                <a:solidFill>
                  <a:schemeClr val="tx1"/>
                </a:solidFill>
              </a:rPr>
              <a:t>Graded aerobic exercise, sleep and mood care; avoid broad antibody panels</a:t>
            </a:r>
            <a:endParaRPr lang="en-US" sz="1600" dirty="0"/>
          </a:p>
        </p:txBody>
      </p:sp>
      <p:sp>
        <p:nvSpPr>
          <p:cNvPr id="16" name="card-182"/>
          <p:cNvSpPr/>
          <p:nvPr/>
        </p:nvSpPr>
        <p:spPr>
          <a:xfrm>
            <a:off x="9040901" y="1417320"/>
            <a:ext cx="2602154" cy="2011680"/>
          </a:xfrm>
          <a:prstGeom prst="roundRect">
            <a:avLst>
              <a:gd name="adj" fmla="val 4545"/>
            </a:avLst>
          </a:prstGeom>
          <a:solidFill>
            <a:schemeClr val="accent6">
              <a:alpha val="8000"/>
            </a:schemeClr>
          </a:solidFill>
          <a:ln/>
        </p:spPr>
      </p:sp>
      <p:sp>
        <p:nvSpPr>
          <p:cNvPr id="17" name="icon-bg-183"/>
          <p:cNvSpPr/>
          <p:nvPr/>
        </p:nvSpPr>
        <p:spPr>
          <a:xfrm>
            <a:off x="9242069" y="1618488"/>
            <a:ext cx="384048" cy="384048"/>
          </a:xfrm>
          <a:prstGeom prst="ellipse">
            <a:avLst/>
          </a:prstGeom>
          <a:solidFill>
            <a:schemeClr val="accent6"/>
          </a:solidFill>
          <a:ln/>
        </p:spPr>
      </p:sp>
      <p:pic>
        <p:nvPicPr>
          <p:cNvPr id="18" name="icon-184" descr="preencoded.png">    </p:cNvPr>
          <p:cNvPicPr>
            <a:picLocks noChangeAspect="1"/>
          </p:cNvPicPr>
          <p:nvPr/>
        </p:nvPicPr>
        <p:blipFill>
          <a:blip r:embed="rId4"/>
          <a:stretch>
            <a:fillRect/>
          </a:stretch>
        </p:blipFill>
        <p:spPr>
          <a:xfrm>
            <a:off x="9341922" y="1718340"/>
            <a:ext cx="184343" cy="184343"/>
          </a:xfrm>
          <a:prstGeom prst="rect">
            <a:avLst/>
          </a:prstGeom>
        </p:spPr>
      </p:pic>
      <p:sp>
        <p:nvSpPr>
          <p:cNvPr id="19" name="maynot-185"/>
          <p:cNvSpPr txBox="1"/>
          <p:nvPr/>
        </p:nvSpPr>
        <p:spPr>
          <a:xfrm>
            <a:off x="9242069" y="2103120"/>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Mechanical back pain</a:t>
            </a:r>
            <a:endParaRPr lang="en-US" sz="1600" dirty="0"/>
          </a:p>
          <a:p>
            <a:pPr indent="0" marL="0">
              <a:spcAft>
                <a:spcPts val="400"/>
              </a:spcAft>
              <a:buNone/>
            </a:pPr>
            <a:r>
              <a:rPr lang="en-US" sz="1400" dirty="0">
                <a:solidFill>
                  <a:schemeClr val="tx1"/>
                </a:solidFill>
              </a:rPr>
              <a:t>Activity, physical therapy, NSAIDs; image only for red flags</a:t>
            </a:r>
            <a:endParaRPr lang="en-US" sz="1600" dirty="0"/>
          </a:p>
        </p:txBody>
      </p:sp>
      <p:sp>
        <p:nvSpPr>
          <p:cNvPr id="20" name="card-186"/>
          <p:cNvSpPr/>
          <p:nvPr/>
        </p:nvSpPr>
        <p:spPr>
          <a:xfrm>
            <a:off x="548640" y="3630168"/>
            <a:ext cx="2602154" cy="2011680"/>
          </a:xfrm>
          <a:prstGeom prst="roundRect">
            <a:avLst>
              <a:gd name="adj" fmla="val 4545"/>
            </a:avLst>
          </a:prstGeom>
          <a:solidFill>
            <a:schemeClr val="accent6">
              <a:alpha val="8000"/>
            </a:schemeClr>
          </a:solidFill>
          <a:ln/>
        </p:spPr>
      </p:sp>
      <p:sp>
        <p:nvSpPr>
          <p:cNvPr id="21" name="icon-bg-187"/>
          <p:cNvSpPr/>
          <p:nvPr/>
        </p:nvSpPr>
        <p:spPr>
          <a:xfrm>
            <a:off x="749808" y="3831336"/>
            <a:ext cx="384048" cy="384048"/>
          </a:xfrm>
          <a:prstGeom prst="ellipse">
            <a:avLst/>
          </a:prstGeom>
          <a:solidFill>
            <a:schemeClr val="accent6"/>
          </a:solidFill>
          <a:ln/>
        </p:spPr>
      </p:sp>
      <p:pic>
        <p:nvPicPr>
          <p:cNvPr id="22" name="icon-188" descr="preencoded.png">    </p:cNvPr>
          <p:cNvPicPr>
            <a:picLocks noChangeAspect="1"/>
          </p:cNvPicPr>
          <p:nvPr/>
        </p:nvPicPr>
        <p:blipFill>
          <a:blip r:embed="rId5"/>
          <a:stretch>
            <a:fillRect/>
          </a:stretch>
        </p:blipFill>
        <p:spPr>
          <a:xfrm>
            <a:off x="849660" y="3931188"/>
            <a:ext cx="184343" cy="184343"/>
          </a:xfrm>
          <a:prstGeom prst="rect">
            <a:avLst/>
          </a:prstGeom>
        </p:spPr>
      </p:pic>
      <p:sp>
        <p:nvSpPr>
          <p:cNvPr id="23" name="maynot-189"/>
          <p:cNvSpPr txBox="1"/>
          <p:nvPr/>
        </p:nvSpPr>
        <p:spPr>
          <a:xfrm>
            <a:off x="749808" y="4315968"/>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Regional soft-tissue problems</a:t>
            </a:r>
            <a:endParaRPr lang="en-US" sz="1600" dirty="0"/>
          </a:p>
          <a:p>
            <a:pPr indent="0" marL="0">
              <a:spcAft>
                <a:spcPts val="400"/>
              </a:spcAft>
              <a:buNone/>
            </a:pPr>
            <a:r>
              <a:rPr lang="en-US" sz="1400" dirty="0">
                <a:solidFill>
                  <a:schemeClr val="tx1"/>
                </a:solidFill>
              </a:rPr>
              <a:t>MSK pathway: physical therapy, splints, injections</a:t>
            </a:r>
            <a:endParaRPr lang="en-US" sz="1600" dirty="0"/>
          </a:p>
        </p:txBody>
      </p:sp>
      <p:sp>
        <p:nvSpPr>
          <p:cNvPr id="24" name="card-190"/>
          <p:cNvSpPr/>
          <p:nvPr/>
        </p:nvSpPr>
        <p:spPr>
          <a:xfrm>
            <a:off x="3379394" y="3630168"/>
            <a:ext cx="2602154" cy="2011680"/>
          </a:xfrm>
          <a:prstGeom prst="roundRect">
            <a:avLst>
              <a:gd name="adj" fmla="val 4545"/>
            </a:avLst>
          </a:prstGeom>
          <a:solidFill>
            <a:schemeClr val="accent6">
              <a:alpha val="8000"/>
            </a:schemeClr>
          </a:solidFill>
          <a:ln/>
        </p:spPr>
      </p:sp>
      <p:sp>
        <p:nvSpPr>
          <p:cNvPr id="25" name="icon-bg-191"/>
          <p:cNvSpPr/>
          <p:nvPr/>
        </p:nvSpPr>
        <p:spPr>
          <a:xfrm>
            <a:off x="3580562" y="3831336"/>
            <a:ext cx="384048" cy="384048"/>
          </a:xfrm>
          <a:prstGeom prst="ellipse">
            <a:avLst/>
          </a:prstGeom>
          <a:solidFill>
            <a:schemeClr val="accent6"/>
          </a:solidFill>
          <a:ln/>
        </p:spPr>
      </p:sp>
      <p:pic>
        <p:nvPicPr>
          <p:cNvPr id="26" name="icon-192" descr="preencoded.png">    </p:cNvPr>
          <p:cNvPicPr>
            <a:picLocks noChangeAspect="1"/>
          </p:cNvPicPr>
          <p:nvPr/>
        </p:nvPicPr>
        <p:blipFill>
          <a:blip r:embed="rId6"/>
          <a:stretch>
            <a:fillRect/>
          </a:stretch>
        </p:blipFill>
        <p:spPr>
          <a:xfrm>
            <a:off x="3680414" y="3931188"/>
            <a:ext cx="184343" cy="184343"/>
          </a:xfrm>
          <a:prstGeom prst="rect">
            <a:avLst/>
          </a:prstGeom>
        </p:spPr>
      </p:pic>
      <p:sp>
        <p:nvSpPr>
          <p:cNvPr id="27" name="maynot-193"/>
          <p:cNvSpPr txBox="1"/>
          <p:nvPr/>
        </p:nvSpPr>
        <p:spPr>
          <a:xfrm>
            <a:off x="3580562" y="4315968"/>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Asymptomatic hyperuricemia</a:t>
            </a:r>
            <a:endParaRPr lang="en-US" sz="1600" dirty="0"/>
          </a:p>
          <a:p>
            <a:pPr indent="0" marL="0">
              <a:spcAft>
                <a:spcPts val="400"/>
              </a:spcAft>
              <a:buNone/>
            </a:pPr>
            <a:r>
              <a:rPr lang="en-US" sz="1400" dirty="0">
                <a:solidFill>
                  <a:schemeClr val="tx1"/>
                </a:solidFill>
              </a:rPr>
              <a:t>Urate-lowering therapy generally not advised; address risk factors</a:t>
            </a:r>
            <a:endParaRPr lang="en-US" sz="1600" dirty="0"/>
          </a:p>
        </p:txBody>
      </p:sp>
      <p:sp>
        <p:nvSpPr>
          <p:cNvPr id="28" name="card-194"/>
          <p:cNvSpPr/>
          <p:nvPr/>
        </p:nvSpPr>
        <p:spPr>
          <a:xfrm>
            <a:off x="6210148" y="3630168"/>
            <a:ext cx="2602154" cy="2011680"/>
          </a:xfrm>
          <a:prstGeom prst="roundRect">
            <a:avLst>
              <a:gd name="adj" fmla="val 4545"/>
            </a:avLst>
          </a:prstGeom>
          <a:solidFill>
            <a:schemeClr val="accent6">
              <a:alpha val="8000"/>
            </a:schemeClr>
          </a:solidFill>
          <a:ln/>
        </p:spPr>
      </p:sp>
      <p:sp>
        <p:nvSpPr>
          <p:cNvPr id="29" name="icon-bg-195"/>
          <p:cNvSpPr/>
          <p:nvPr/>
        </p:nvSpPr>
        <p:spPr>
          <a:xfrm>
            <a:off x="6411316" y="3831336"/>
            <a:ext cx="384048" cy="384048"/>
          </a:xfrm>
          <a:prstGeom prst="ellipse">
            <a:avLst/>
          </a:prstGeom>
          <a:solidFill>
            <a:schemeClr val="accent6"/>
          </a:solidFill>
          <a:ln/>
        </p:spPr>
      </p:sp>
      <p:pic>
        <p:nvPicPr>
          <p:cNvPr id="30" name="icon-196" descr="preencoded.png">    </p:cNvPr>
          <p:cNvPicPr>
            <a:picLocks noChangeAspect="1"/>
          </p:cNvPicPr>
          <p:nvPr/>
        </p:nvPicPr>
        <p:blipFill>
          <a:blip r:embed="rId7"/>
          <a:stretch>
            <a:fillRect/>
          </a:stretch>
        </p:blipFill>
        <p:spPr>
          <a:xfrm>
            <a:off x="6511168" y="3931188"/>
            <a:ext cx="184343" cy="184343"/>
          </a:xfrm>
          <a:prstGeom prst="rect">
            <a:avLst/>
          </a:prstGeom>
        </p:spPr>
      </p:pic>
      <p:sp>
        <p:nvSpPr>
          <p:cNvPr id="31" name="maynot-197"/>
          <p:cNvSpPr txBox="1"/>
          <p:nvPr/>
        </p:nvSpPr>
        <p:spPr>
          <a:xfrm>
            <a:off x="6411316" y="4315968"/>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Primary Raynaud's</a:t>
            </a:r>
            <a:endParaRPr lang="en-US" sz="1600" dirty="0"/>
          </a:p>
          <a:p>
            <a:pPr indent="0" marL="0">
              <a:spcAft>
                <a:spcPts val="400"/>
              </a:spcAft>
              <a:buNone/>
            </a:pPr>
            <a:r>
              <a:rPr lang="en-US" sz="1400" dirty="0">
                <a:solidFill>
                  <a:schemeClr val="tx1"/>
                </a:solidFill>
              </a:rPr>
              <a:t>Warmth, gloves, no smoking; a calcium channel blocker for frequent attacks</a:t>
            </a:r>
            <a:endParaRPr lang="en-US" sz="1600" dirty="0"/>
          </a:p>
        </p:txBody>
      </p:sp>
      <p:sp>
        <p:nvSpPr>
          <p:cNvPr id="32" name="card-198"/>
          <p:cNvSpPr/>
          <p:nvPr/>
        </p:nvSpPr>
        <p:spPr>
          <a:xfrm>
            <a:off x="9040901" y="3630168"/>
            <a:ext cx="2602154" cy="2011680"/>
          </a:xfrm>
          <a:prstGeom prst="roundRect">
            <a:avLst>
              <a:gd name="adj" fmla="val 4545"/>
            </a:avLst>
          </a:prstGeom>
          <a:solidFill>
            <a:schemeClr val="accent6">
              <a:alpha val="8000"/>
            </a:schemeClr>
          </a:solidFill>
          <a:ln/>
        </p:spPr>
      </p:sp>
      <p:sp>
        <p:nvSpPr>
          <p:cNvPr id="33" name="icon-bg-199"/>
          <p:cNvSpPr/>
          <p:nvPr/>
        </p:nvSpPr>
        <p:spPr>
          <a:xfrm>
            <a:off x="9242069" y="3831336"/>
            <a:ext cx="384048" cy="384048"/>
          </a:xfrm>
          <a:prstGeom prst="ellipse">
            <a:avLst/>
          </a:prstGeom>
          <a:solidFill>
            <a:schemeClr val="accent6"/>
          </a:solidFill>
          <a:ln/>
        </p:spPr>
      </p:sp>
      <p:pic>
        <p:nvPicPr>
          <p:cNvPr id="34" name="icon-200" descr="preencoded.png">    </p:cNvPr>
          <p:cNvPicPr>
            <a:picLocks noChangeAspect="1"/>
          </p:cNvPicPr>
          <p:nvPr/>
        </p:nvPicPr>
        <p:blipFill>
          <a:blip r:embed="rId8"/>
          <a:stretch>
            <a:fillRect/>
          </a:stretch>
        </p:blipFill>
        <p:spPr>
          <a:xfrm>
            <a:off x="9341922" y="3931188"/>
            <a:ext cx="184343" cy="184343"/>
          </a:xfrm>
          <a:prstGeom prst="rect">
            <a:avLst/>
          </a:prstGeom>
        </p:spPr>
      </p:pic>
      <p:sp>
        <p:nvSpPr>
          <p:cNvPr id="35" name="maynot-201"/>
          <p:cNvSpPr txBox="1"/>
          <p:nvPr/>
        </p:nvSpPr>
        <p:spPr>
          <a:xfrm>
            <a:off x="9242069" y="4315968"/>
            <a:ext cx="2236394" cy="1234440"/>
          </a:xfrm>
          <a:prstGeom prst="rect">
            <a:avLst/>
          </a:prstGeom>
          <a:noFill/>
          <a:ln/>
        </p:spPr>
        <p:txBody>
          <a:bodyPr wrap="square" lIns="0" tIns="0" rIns="0" bIns="0" rtlCol="0" anchor="t"/>
          <a:lstStyle/>
          <a:p>
            <a:pPr indent="0" marL="0">
              <a:spcAft>
                <a:spcPts val="400"/>
              </a:spcAft>
              <a:buNone/>
            </a:pPr>
            <a:r>
              <a:rPr lang="en-US" sz="1600" b="1" dirty="0">
                <a:solidFill>
                  <a:schemeClr val="tx2"/>
                </a:solidFill>
              </a:rPr>
              <a:t>Hypermobility without complications</a:t>
            </a:r>
            <a:endParaRPr lang="en-US" sz="1600" dirty="0"/>
          </a:p>
          <a:p>
            <a:pPr indent="0" marL="0">
              <a:spcAft>
                <a:spcPts val="400"/>
              </a:spcAft>
              <a:buNone/>
            </a:pPr>
            <a:r>
              <a:rPr lang="en-US" sz="1400" dirty="0">
                <a:solidFill>
                  <a:schemeClr val="tx1"/>
                </a:solidFill>
              </a:rPr>
              <a:t>Reassure; physical therapy for strength and proprioception</a:t>
            </a:r>
            <a:endParaRPr lang="en-US" sz="1600" dirty="0"/>
          </a:p>
        </p:txBody>
      </p:sp>
      <p:sp>
        <p:nvSpPr>
          <p:cNvPr id="36" name="maynot-note-202"/>
          <p:cNvSpPr txBox="1"/>
          <p:nvPr/>
        </p:nvSpPr>
        <p:spPr>
          <a:xfrm>
            <a:off x="548640" y="5870448"/>
            <a:ext cx="11094415" cy="347472"/>
          </a:xfrm>
          <a:prstGeom prst="rect">
            <a:avLst/>
          </a:prstGeom>
          <a:noFill/>
          <a:ln/>
        </p:spPr>
        <p:txBody>
          <a:bodyPr wrap="square" lIns="0" tIns="0" rIns="0" bIns="0" rtlCol="0" anchor="ctr"/>
          <a:lstStyle/>
          <a:p>
            <a:pPr indent="0" marL="0">
              <a:buNone/>
            </a:pPr>
            <a:r>
              <a:rPr lang="en-US" sz="1400" dirty="0">
                <a:solidFill>
                  <a:schemeClr val="tx2"/>
                </a:solidFill>
              </a:rPr>
              <a:t>Some practices are happy to see these patients. When unsure, an advice line or e-consult can help decide whether a visit is needed.</a:t>
            </a:r>
            <a:endParaRPr lang="en-US" sz="14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4 · DOES IT NEED RHEUMATOLOGY AT ALL?</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Some problems belong elsewhere first</a:t>
            </a:r>
            <a:endParaRPr lang="en-US" sz="3200" dirty="0"/>
          </a:p>
        </p:txBody>
      </p:sp>
      <p:sp>
        <p:nvSpPr>
          <p:cNvPr id="4" name="card-203"/>
          <p:cNvSpPr/>
          <p:nvPr/>
        </p:nvSpPr>
        <p:spPr>
          <a:xfrm>
            <a:off x="548640" y="1463040"/>
            <a:ext cx="6583680" cy="932688"/>
          </a:xfrm>
          <a:prstGeom prst="roundRect">
            <a:avLst>
              <a:gd name="adj" fmla="val 9804"/>
            </a:avLst>
          </a:prstGeom>
          <a:solidFill>
            <a:schemeClr val="bg2"/>
          </a:solidFill>
          <a:ln/>
        </p:spPr>
      </p:sp>
      <p:sp>
        <p:nvSpPr>
          <p:cNvPr id="5" name="elsewhere-204"/>
          <p:cNvSpPr txBox="1"/>
          <p:nvPr/>
        </p:nvSpPr>
        <p:spPr>
          <a:xfrm>
            <a:off x="822960" y="1463040"/>
            <a:ext cx="6126480" cy="932688"/>
          </a:xfrm>
          <a:prstGeom prst="rect">
            <a:avLst/>
          </a:prstGeom>
          <a:noFill/>
          <a:ln/>
        </p:spPr>
        <p:txBody>
          <a:bodyPr wrap="square" lIns="0" tIns="0" rIns="0" bIns="0" rtlCol="0" anchor="ctr"/>
          <a:lstStyle/>
          <a:p>
            <a:pPr indent="0" marL="0">
              <a:buNone/>
            </a:pPr>
            <a:r>
              <a:rPr lang="en-US" sz="1700" b="1" dirty="0">
                <a:solidFill>
                  <a:schemeClr val="tx2"/>
                </a:solidFill>
              </a:rPr>
              <a:t>Suspected septic arthritis</a:t>
            </a:r>
            <a:endParaRPr lang="en-US" sz="1700" dirty="0"/>
          </a:p>
          <a:p>
            <a:pPr indent="0" marL="0">
              <a:buNone/>
            </a:pPr>
            <a:r>
              <a:rPr lang="en-US" sz="1400" dirty="0">
                <a:solidFill>
                  <a:schemeClr val="tx1"/>
                </a:solidFill>
              </a:rPr>
              <a:t>A hot, swollen joint with fever needs urgent aspiration before antibiotics when the patient is stable. Crystals and infection can coexist.</a:t>
            </a:r>
            <a:endParaRPr lang="en-US" sz="1700" dirty="0"/>
          </a:p>
        </p:txBody>
      </p:sp>
      <p:pic>
        <p:nvPicPr>
          <p:cNvPr id="6" name="arrow-205" descr="preencoded.png">    </p:cNvPr>
          <p:cNvPicPr>
            <a:picLocks noChangeAspect="1"/>
          </p:cNvPicPr>
          <p:nvPr/>
        </p:nvPicPr>
        <p:blipFill>
          <a:blip r:embed="rId1"/>
          <a:stretch>
            <a:fillRect/>
          </a:stretch>
        </p:blipFill>
        <p:spPr>
          <a:xfrm>
            <a:off x="7360920" y="1700784"/>
            <a:ext cx="457200" cy="457200"/>
          </a:xfrm>
          <a:prstGeom prst="rect">
            <a:avLst/>
          </a:prstGeom>
        </p:spPr>
      </p:pic>
      <p:sp>
        <p:nvSpPr>
          <p:cNvPr id="7" name="card-206"/>
          <p:cNvSpPr/>
          <p:nvPr/>
        </p:nvSpPr>
        <p:spPr>
          <a:xfrm>
            <a:off x="8046720" y="1581912"/>
            <a:ext cx="3596335" cy="694944"/>
          </a:xfrm>
          <a:prstGeom prst="roundRect">
            <a:avLst>
              <a:gd name="adj" fmla="val 50000"/>
            </a:avLst>
          </a:prstGeom>
          <a:solidFill>
            <a:schemeClr val="tx2"/>
          </a:solidFill>
          <a:ln/>
        </p:spPr>
      </p:sp>
      <p:sp>
        <p:nvSpPr>
          <p:cNvPr id="8" name="text-207"/>
          <p:cNvSpPr txBox="1"/>
          <p:nvPr/>
        </p:nvSpPr>
        <p:spPr>
          <a:xfrm>
            <a:off x="8183880" y="1581912"/>
            <a:ext cx="3322015" cy="694944"/>
          </a:xfrm>
          <a:prstGeom prst="rect">
            <a:avLst/>
          </a:prstGeom>
          <a:noFill/>
          <a:ln/>
        </p:spPr>
        <p:txBody>
          <a:bodyPr wrap="square" lIns="0" tIns="0" rIns="0" bIns="0" rtlCol="0" anchor="ctr"/>
          <a:lstStyle/>
          <a:p>
            <a:pPr algn="ctr" indent="0" marL="0">
              <a:buNone/>
            </a:pPr>
            <a:r>
              <a:rPr lang="en-US" sz="1600" b="1" dirty="0">
                <a:solidFill>
                  <a:schemeClr val="bg1"/>
                </a:solidFill>
              </a:rPr>
              <a:t>Emergency department / orthopedics</a:t>
            </a:r>
            <a:endParaRPr lang="en-US" sz="1600" dirty="0"/>
          </a:p>
        </p:txBody>
      </p:sp>
      <p:sp>
        <p:nvSpPr>
          <p:cNvPr id="9" name="card-208"/>
          <p:cNvSpPr/>
          <p:nvPr/>
        </p:nvSpPr>
        <p:spPr>
          <a:xfrm>
            <a:off x="548640" y="2560320"/>
            <a:ext cx="6583680" cy="932688"/>
          </a:xfrm>
          <a:prstGeom prst="roundRect">
            <a:avLst>
              <a:gd name="adj" fmla="val 9804"/>
            </a:avLst>
          </a:prstGeom>
          <a:solidFill>
            <a:schemeClr val="bg2"/>
          </a:solidFill>
          <a:ln/>
        </p:spPr>
      </p:sp>
      <p:sp>
        <p:nvSpPr>
          <p:cNvPr id="10" name="elsewhere-209"/>
          <p:cNvSpPr txBox="1"/>
          <p:nvPr/>
        </p:nvSpPr>
        <p:spPr>
          <a:xfrm>
            <a:off x="822960" y="2560320"/>
            <a:ext cx="6126480" cy="932688"/>
          </a:xfrm>
          <a:prstGeom prst="rect">
            <a:avLst/>
          </a:prstGeom>
          <a:noFill/>
          <a:ln/>
        </p:spPr>
        <p:txBody>
          <a:bodyPr wrap="square" lIns="0" tIns="0" rIns="0" bIns="0" rtlCol="0" anchor="ctr"/>
          <a:lstStyle/>
          <a:p>
            <a:pPr indent="0" marL="0">
              <a:buNone/>
            </a:pPr>
            <a:r>
              <a:rPr lang="en-US" sz="1700" b="1" dirty="0">
                <a:solidFill>
                  <a:schemeClr val="tx2"/>
                </a:solidFill>
              </a:rPr>
              <a:t>Suspected bone or joint malignancy, or metastases</a:t>
            </a:r>
            <a:endParaRPr lang="en-US" sz="1700" dirty="0"/>
          </a:p>
          <a:p>
            <a:pPr indent="0" marL="0">
              <a:buNone/>
            </a:pPr>
            <a:r>
              <a:rPr lang="en-US" sz="1400" dirty="0">
                <a:solidFill>
                  <a:schemeClr val="tx1"/>
                </a:solidFill>
              </a:rPr>
              <a:t>Night pain, weight loss, a known cancer, or a destructive lesion on imaging.</a:t>
            </a:r>
            <a:endParaRPr lang="en-US" sz="1700" dirty="0"/>
          </a:p>
        </p:txBody>
      </p:sp>
      <p:pic>
        <p:nvPicPr>
          <p:cNvPr id="11" name="arrow-210" descr="preencoded.png">    </p:cNvPr>
          <p:cNvPicPr>
            <a:picLocks noChangeAspect="1"/>
          </p:cNvPicPr>
          <p:nvPr/>
        </p:nvPicPr>
        <p:blipFill>
          <a:blip r:embed="rId2"/>
          <a:stretch>
            <a:fillRect/>
          </a:stretch>
        </p:blipFill>
        <p:spPr>
          <a:xfrm>
            <a:off x="7360920" y="2798064"/>
            <a:ext cx="457200" cy="457200"/>
          </a:xfrm>
          <a:prstGeom prst="rect">
            <a:avLst/>
          </a:prstGeom>
        </p:spPr>
      </p:pic>
      <p:sp>
        <p:nvSpPr>
          <p:cNvPr id="12" name="card-211"/>
          <p:cNvSpPr/>
          <p:nvPr/>
        </p:nvSpPr>
        <p:spPr>
          <a:xfrm>
            <a:off x="8046720" y="2679192"/>
            <a:ext cx="3596335" cy="694944"/>
          </a:xfrm>
          <a:prstGeom prst="roundRect">
            <a:avLst>
              <a:gd name="adj" fmla="val 50000"/>
            </a:avLst>
          </a:prstGeom>
          <a:solidFill>
            <a:schemeClr val="tx2"/>
          </a:solidFill>
          <a:ln/>
        </p:spPr>
      </p:sp>
      <p:sp>
        <p:nvSpPr>
          <p:cNvPr id="13" name="text-212"/>
          <p:cNvSpPr txBox="1"/>
          <p:nvPr/>
        </p:nvSpPr>
        <p:spPr>
          <a:xfrm>
            <a:off x="8183880" y="2679192"/>
            <a:ext cx="3322015" cy="694944"/>
          </a:xfrm>
          <a:prstGeom prst="rect">
            <a:avLst/>
          </a:prstGeom>
          <a:noFill/>
          <a:ln/>
        </p:spPr>
        <p:txBody>
          <a:bodyPr wrap="square" lIns="0" tIns="0" rIns="0" bIns="0" rtlCol="0" anchor="ctr"/>
          <a:lstStyle/>
          <a:p>
            <a:pPr algn="ctr" indent="0" marL="0">
              <a:buNone/>
            </a:pPr>
            <a:r>
              <a:rPr lang="en-US" sz="1600" b="1" dirty="0">
                <a:solidFill>
                  <a:schemeClr val="bg1"/>
                </a:solidFill>
              </a:rPr>
              <a:t>Oncology / orthopedic surgery</a:t>
            </a:r>
            <a:endParaRPr lang="en-US" sz="1600" dirty="0"/>
          </a:p>
        </p:txBody>
      </p:sp>
      <p:sp>
        <p:nvSpPr>
          <p:cNvPr id="14" name="card-213"/>
          <p:cNvSpPr/>
          <p:nvPr/>
        </p:nvSpPr>
        <p:spPr>
          <a:xfrm>
            <a:off x="548640" y="3657600"/>
            <a:ext cx="6583680" cy="932688"/>
          </a:xfrm>
          <a:prstGeom prst="roundRect">
            <a:avLst>
              <a:gd name="adj" fmla="val 9804"/>
            </a:avLst>
          </a:prstGeom>
          <a:solidFill>
            <a:schemeClr val="bg2"/>
          </a:solidFill>
          <a:ln/>
        </p:spPr>
      </p:sp>
      <p:sp>
        <p:nvSpPr>
          <p:cNvPr id="15" name="elsewhere-214"/>
          <p:cNvSpPr txBox="1"/>
          <p:nvPr/>
        </p:nvSpPr>
        <p:spPr>
          <a:xfrm>
            <a:off x="822960" y="3657600"/>
            <a:ext cx="6126480" cy="932688"/>
          </a:xfrm>
          <a:prstGeom prst="rect">
            <a:avLst/>
          </a:prstGeom>
          <a:noFill/>
          <a:ln/>
        </p:spPr>
        <p:txBody>
          <a:bodyPr wrap="square" lIns="0" tIns="0" rIns="0" bIns="0" rtlCol="0" anchor="ctr"/>
          <a:lstStyle/>
          <a:p>
            <a:pPr indent="0" marL="0">
              <a:buNone/>
            </a:pPr>
            <a:r>
              <a:rPr lang="en-US" sz="1700" b="1" dirty="0">
                <a:solidFill>
                  <a:schemeClr val="tx2"/>
                </a:solidFill>
              </a:rPr>
              <a:t>Cauda equina syndrome or spinal cord compression</a:t>
            </a:r>
            <a:endParaRPr lang="en-US" sz="1700" dirty="0"/>
          </a:p>
          <a:p>
            <a:pPr indent="0" marL="0">
              <a:buNone/>
            </a:pPr>
            <a:r>
              <a:rPr lang="en-US" sz="1400" dirty="0">
                <a:solidFill>
                  <a:schemeClr val="tx1"/>
                </a:solidFill>
              </a:rPr>
              <a:t>Saddle anesthesia, new bladder or bowel problems, or progressive leg weakness.</a:t>
            </a:r>
            <a:endParaRPr lang="en-US" sz="1700" dirty="0"/>
          </a:p>
        </p:txBody>
      </p:sp>
      <p:pic>
        <p:nvPicPr>
          <p:cNvPr id="16" name="arrow-215" descr="preencoded.png">    </p:cNvPr>
          <p:cNvPicPr>
            <a:picLocks noChangeAspect="1"/>
          </p:cNvPicPr>
          <p:nvPr/>
        </p:nvPicPr>
        <p:blipFill>
          <a:blip r:embed="rId3"/>
          <a:stretch>
            <a:fillRect/>
          </a:stretch>
        </p:blipFill>
        <p:spPr>
          <a:xfrm>
            <a:off x="7360920" y="3895344"/>
            <a:ext cx="457200" cy="457200"/>
          </a:xfrm>
          <a:prstGeom prst="rect">
            <a:avLst/>
          </a:prstGeom>
        </p:spPr>
      </p:pic>
      <p:sp>
        <p:nvSpPr>
          <p:cNvPr id="17" name="card-216"/>
          <p:cNvSpPr/>
          <p:nvPr/>
        </p:nvSpPr>
        <p:spPr>
          <a:xfrm>
            <a:off x="8046720" y="3776472"/>
            <a:ext cx="3596335" cy="694944"/>
          </a:xfrm>
          <a:prstGeom prst="roundRect">
            <a:avLst>
              <a:gd name="adj" fmla="val 50000"/>
            </a:avLst>
          </a:prstGeom>
          <a:solidFill>
            <a:schemeClr val="tx2"/>
          </a:solidFill>
          <a:ln/>
        </p:spPr>
      </p:sp>
      <p:sp>
        <p:nvSpPr>
          <p:cNvPr id="18" name="text-217"/>
          <p:cNvSpPr txBox="1"/>
          <p:nvPr/>
        </p:nvSpPr>
        <p:spPr>
          <a:xfrm>
            <a:off x="8183880" y="3776472"/>
            <a:ext cx="3322015" cy="694944"/>
          </a:xfrm>
          <a:prstGeom prst="rect">
            <a:avLst/>
          </a:prstGeom>
          <a:noFill/>
          <a:ln/>
        </p:spPr>
        <p:txBody>
          <a:bodyPr wrap="square" lIns="0" tIns="0" rIns="0" bIns="0" rtlCol="0" anchor="ctr"/>
          <a:lstStyle/>
          <a:p>
            <a:pPr algn="ctr" indent="0" marL="0">
              <a:buNone/>
            </a:pPr>
            <a:r>
              <a:rPr lang="en-US" sz="1600" b="1" dirty="0">
                <a:solidFill>
                  <a:schemeClr val="bg1"/>
                </a:solidFill>
              </a:rPr>
              <a:t>Emergency department / spine surgery</a:t>
            </a:r>
            <a:endParaRPr lang="en-US" sz="1600" dirty="0"/>
          </a:p>
        </p:txBody>
      </p:sp>
      <p:sp>
        <p:nvSpPr>
          <p:cNvPr id="19" name="card-218"/>
          <p:cNvSpPr/>
          <p:nvPr/>
        </p:nvSpPr>
        <p:spPr>
          <a:xfrm>
            <a:off x="548640" y="4754880"/>
            <a:ext cx="6583680" cy="932688"/>
          </a:xfrm>
          <a:prstGeom prst="roundRect">
            <a:avLst>
              <a:gd name="adj" fmla="val 9804"/>
            </a:avLst>
          </a:prstGeom>
          <a:solidFill>
            <a:schemeClr val="bg2"/>
          </a:solidFill>
          <a:ln/>
        </p:spPr>
      </p:sp>
      <p:sp>
        <p:nvSpPr>
          <p:cNvPr id="20" name="elsewhere-219"/>
          <p:cNvSpPr txBox="1"/>
          <p:nvPr/>
        </p:nvSpPr>
        <p:spPr>
          <a:xfrm>
            <a:off x="822960" y="4754880"/>
            <a:ext cx="6126480" cy="932688"/>
          </a:xfrm>
          <a:prstGeom prst="rect">
            <a:avLst/>
          </a:prstGeom>
          <a:noFill/>
          <a:ln/>
        </p:spPr>
        <p:txBody>
          <a:bodyPr wrap="square" lIns="0" tIns="0" rIns="0" bIns="0" rtlCol="0" anchor="ctr"/>
          <a:lstStyle/>
          <a:p>
            <a:pPr indent="0" marL="0">
              <a:buNone/>
            </a:pPr>
            <a:r>
              <a:rPr lang="en-US" sz="1700" b="1" dirty="0">
                <a:solidFill>
                  <a:schemeClr val="tx2"/>
                </a:solidFill>
              </a:rPr>
              <a:t>Isolated mechanical or soft-tissue problems</a:t>
            </a:r>
            <a:endParaRPr lang="en-US" sz="1700" dirty="0"/>
          </a:p>
          <a:p>
            <a:pPr indent="0" marL="0">
              <a:buNone/>
            </a:pPr>
            <a:r>
              <a:rPr lang="en-US" sz="1400" dirty="0">
                <a:solidFill>
                  <a:schemeClr val="tx1"/>
                </a:solidFill>
              </a:rPr>
              <a:t>Tendinopathy, bursitis, nerve entrapment and mechanical joint pain without inflammatory features.</a:t>
            </a:r>
            <a:endParaRPr lang="en-US" sz="1700" dirty="0"/>
          </a:p>
        </p:txBody>
      </p:sp>
      <p:pic>
        <p:nvPicPr>
          <p:cNvPr id="21" name="arrow-220" descr="preencoded.png">    </p:cNvPr>
          <p:cNvPicPr>
            <a:picLocks noChangeAspect="1"/>
          </p:cNvPicPr>
          <p:nvPr/>
        </p:nvPicPr>
        <p:blipFill>
          <a:blip r:embed="rId4"/>
          <a:stretch>
            <a:fillRect/>
          </a:stretch>
        </p:blipFill>
        <p:spPr>
          <a:xfrm>
            <a:off x="7360920" y="4992624"/>
            <a:ext cx="457200" cy="457200"/>
          </a:xfrm>
          <a:prstGeom prst="rect">
            <a:avLst/>
          </a:prstGeom>
        </p:spPr>
      </p:pic>
      <p:sp>
        <p:nvSpPr>
          <p:cNvPr id="22" name="card-221"/>
          <p:cNvSpPr/>
          <p:nvPr/>
        </p:nvSpPr>
        <p:spPr>
          <a:xfrm>
            <a:off x="8046720" y="4873752"/>
            <a:ext cx="3596335" cy="694944"/>
          </a:xfrm>
          <a:prstGeom prst="roundRect">
            <a:avLst>
              <a:gd name="adj" fmla="val 50000"/>
            </a:avLst>
          </a:prstGeom>
          <a:solidFill>
            <a:schemeClr val="tx2"/>
          </a:solidFill>
          <a:ln/>
        </p:spPr>
      </p:sp>
      <p:sp>
        <p:nvSpPr>
          <p:cNvPr id="23" name="text-222"/>
          <p:cNvSpPr txBox="1"/>
          <p:nvPr/>
        </p:nvSpPr>
        <p:spPr>
          <a:xfrm>
            <a:off x="8183880" y="4873752"/>
            <a:ext cx="3322015" cy="694944"/>
          </a:xfrm>
          <a:prstGeom prst="rect">
            <a:avLst/>
          </a:prstGeom>
          <a:noFill/>
          <a:ln/>
        </p:spPr>
        <p:txBody>
          <a:bodyPr wrap="square" lIns="0" tIns="0" rIns="0" bIns="0" rtlCol="0" anchor="ctr"/>
          <a:lstStyle/>
          <a:p>
            <a:pPr algn="ctr" indent="0" marL="0">
              <a:buNone/>
            </a:pPr>
            <a:r>
              <a:rPr lang="en-US" sz="1600" b="1" dirty="0">
                <a:solidFill>
                  <a:schemeClr val="bg1"/>
                </a:solidFill>
              </a:rPr>
              <a:t>MSK pathway (PT, orthopedics, sports medicine)</a:t>
            </a:r>
            <a:endParaRPr lang="en-US" sz="16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5 · WHAT HAPPENS NEXT?</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Children: think infection and malignancy first</a:t>
            </a:r>
            <a:endParaRPr lang="en-US" sz="3200" dirty="0"/>
          </a:p>
        </p:txBody>
      </p:sp>
      <p:sp>
        <p:nvSpPr>
          <p:cNvPr id="4" name="card-223"/>
          <p:cNvSpPr/>
          <p:nvPr/>
        </p:nvSpPr>
        <p:spPr>
          <a:xfrm>
            <a:off x="548640" y="1463040"/>
            <a:ext cx="5410048" cy="1463040"/>
          </a:xfrm>
          <a:prstGeom prst="roundRect">
            <a:avLst>
              <a:gd name="adj" fmla="val 6250"/>
            </a:avLst>
          </a:prstGeom>
          <a:solidFill>
            <a:schemeClr val="accent3">
              <a:alpha val="7000"/>
            </a:schemeClr>
          </a:solidFill>
          <a:ln w="9525">
            <a:solidFill>
              <a:schemeClr val="accent3">
                <a:alpha val="25000"/>
              </a:schemeClr>
            </a:solidFill>
            <a:prstDash val="solid"/>
          </a:ln>
        </p:spPr>
      </p:sp>
      <p:sp>
        <p:nvSpPr>
          <p:cNvPr id="5" name="icon-bg-224"/>
          <p:cNvSpPr/>
          <p:nvPr/>
        </p:nvSpPr>
        <p:spPr>
          <a:xfrm>
            <a:off x="804672" y="1719072"/>
            <a:ext cx="548640" cy="548640"/>
          </a:xfrm>
          <a:prstGeom prst="ellipse">
            <a:avLst/>
          </a:prstGeom>
          <a:solidFill>
            <a:schemeClr val="accent3"/>
          </a:solidFill>
          <a:ln/>
        </p:spPr>
      </p:sp>
      <p:pic>
        <p:nvPicPr>
          <p:cNvPr id="6" name="icon-225" descr="preencoded.png">    </p:cNvPr>
          <p:cNvPicPr>
            <a:picLocks noChangeAspect="1"/>
          </p:cNvPicPr>
          <p:nvPr/>
        </p:nvPicPr>
        <p:blipFill>
          <a:blip r:embed="rId1"/>
          <a:stretch>
            <a:fillRect/>
          </a:stretch>
        </p:blipFill>
        <p:spPr>
          <a:xfrm>
            <a:off x="947318" y="1861718"/>
            <a:ext cx="263347" cy="263347"/>
          </a:xfrm>
          <a:prstGeom prst="rect">
            <a:avLst/>
          </a:prstGeom>
        </p:spPr>
      </p:pic>
      <p:sp>
        <p:nvSpPr>
          <p:cNvPr id="7" name="peds-inf-226"/>
          <p:cNvSpPr txBox="1"/>
          <p:nvPr/>
        </p:nvSpPr>
        <p:spPr>
          <a:xfrm>
            <a:off x="1554480" y="1627632"/>
            <a:ext cx="4221328" cy="1188720"/>
          </a:xfrm>
          <a:prstGeom prst="rect">
            <a:avLst/>
          </a:prstGeom>
          <a:noFill/>
          <a:ln/>
        </p:spPr>
        <p:txBody>
          <a:bodyPr wrap="square" lIns="0" tIns="0" rIns="0" bIns="0" rtlCol="0" anchor="t"/>
          <a:lstStyle/>
          <a:p>
            <a:pPr indent="0" marL="0">
              <a:buNone/>
            </a:pPr>
            <a:r>
              <a:rPr lang="en-US" sz="1700" b="1" dirty="0">
                <a:solidFill>
                  <a:schemeClr val="tx2"/>
                </a:solidFill>
              </a:rPr>
              <a:t>Infection first</a:t>
            </a:r>
            <a:endParaRPr lang="en-US" sz="1700" dirty="0"/>
          </a:p>
          <a:p>
            <a:pPr indent="0" marL="0">
              <a:buNone/>
            </a:pPr>
            <a:r>
              <a:rPr lang="en-US" sz="1400" dirty="0">
                <a:solidFill>
                  <a:schemeClr val="tx1"/>
                </a:solidFill>
              </a:rPr>
              <a:t>Fever with an acutely painful joint or bone, or refusal to bear weight: same-day emergency assessment for septic arthritis or osteomyelitis.</a:t>
            </a:r>
            <a:endParaRPr lang="en-US" sz="1700" dirty="0"/>
          </a:p>
        </p:txBody>
      </p:sp>
      <p:sp>
        <p:nvSpPr>
          <p:cNvPr id="8" name="card-227"/>
          <p:cNvSpPr/>
          <p:nvPr/>
        </p:nvSpPr>
        <p:spPr>
          <a:xfrm>
            <a:off x="6233008" y="1463040"/>
            <a:ext cx="5410048" cy="1463040"/>
          </a:xfrm>
          <a:prstGeom prst="roundRect">
            <a:avLst>
              <a:gd name="adj" fmla="val 6250"/>
            </a:avLst>
          </a:prstGeom>
          <a:solidFill>
            <a:schemeClr val="accent3">
              <a:alpha val="7000"/>
            </a:schemeClr>
          </a:solidFill>
          <a:ln w="9525">
            <a:solidFill>
              <a:schemeClr val="accent3">
                <a:alpha val="25000"/>
              </a:schemeClr>
            </a:solidFill>
            <a:prstDash val="solid"/>
          </a:ln>
        </p:spPr>
      </p:sp>
      <p:sp>
        <p:nvSpPr>
          <p:cNvPr id="9" name="icon-bg-228"/>
          <p:cNvSpPr/>
          <p:nvPr/>
        </p:nvSpPr>
        <p:spPr>
          <a:xfrm>
            <a:off x="6489040" y="1719072"/>
            <a:ext cx="548640" cy="548640"/>
          </a:xfrm>
          <a:prstGeom prst="ellipse">
            <a:avLst/>
          </a:prstGeom>
          <a:solidFill>
            <a:schemeClr val="accent3"/>
          </a:solidFill>
          <a:ln/>
        </p:spPr>
      </p:sp>
      <p:pic>
        <p:nvPicPr>
          <p:cNvPr id="10" name="icon-229" descr="preencoded.png">    </p:cNvPr>
          <p:cNvPicPr>
            <a:picLocks noChangeAspect="1"/>
          </p:cNvPicPr>
          <p:nvPr/>
        </p:nvPicPr>
        <p:blipFill>
          <a:blip r:embed="rId2"/>
          <a:stretch>
            <a:fillRect/>
          </a:stretch>
        </p:blipFill>
        <p:spPr>
          <a:xfrm>
            <a:off x="6631686" y="1861718"/>
            <a:ext cx="263347" cy="263347"/>
          </a:xfrm>
          <a:prstGeom prst="rect">
            <a:avLst/>
          </a:prstGeom>
        </p:spPr>
      </p:pic>
      <p:sp>
        <p:nvSpPr>
          <p:cNvPr id="11" name="peds-mal-230"/>
          <p:cNvSpPr txBox="1"/>
          <p:nvPr/>
        </p:nvSpPr>
        <p:spPr>
          <a:xfrm>
            <a:off x="7238848" y="1627632"/>
            <a:ext cx="4221328" cy="1188720"/>
          </a:xfrm>
          <a:prstGeom prst="rect">
            <a:avLst/>
          </a:prstGeom>
          <a:noFill/>
          <a:ln/>
        </p:spPr>
        <p:txBody>
          <a:bodyPr wrap="square" lIns="0" tIns="0" rIns="0" bIns="0" rtlCol="0" anchor="t"/>
          <a:lstStyle/>
          <a:p>
            <a:pPr indent="0" marL="0">
              <a:buNone/>
            </a:pPr>
            <a:r>
              <a:rPr lang="en-US" sz="1700" b="1" dirty="0">
                <a:solidFill>
                  <a:schemeClr val="tx2"/>
                </a:solidFill>
              </a:rPr>
              <a:t>Malignancy can mimic JIA</a:t>
            </a:r>
            <a:endParaRPr lang="en-US" sz="1700" dirty="0"/>
          </a:p>
          <a:p>
            <a:pPr indent="0" marL="0">
              <a:buNone/>
            </a:pPr>
            <a:r>
              <a:rPr lang="en-US" sz="1400" dirty="0">
                <a:solidFill>
                  <a:schemeClr val="tx1"/>
                </a:solidFill>
              </a:rPr>
              <a:t>Night pain, bone pain, pallor, bruising, abnormal counts or a high LDH: urgent hematology-oncology. Avoid glucocorticoids until it is excluded.</a:t>
            </a:r>
            <a:endParaRPr lang="en-US" sz="1700" dirty="0"/>
          </a:p>
        </p:txBody>
      </p:sp>
      <p:sp>
        <p:nvSpPr>
          <p:cNvPr id="12" name="card-231"/>
          <p:cNvSpPr/>
          <p:nvPr/>
        </p:nvSpPr>
        <p:spPr>
          <a:xfrm>
            <a:off x="548640" y="3200400"/>
            <a:ext cx="3545738" cy="2423160"/>
          </a:xfrm>
          <a:prstGeom prst="roundRect">
            <a:avLst>
              <a:gd name="adj" fmla="val 3774"/>
            </a:avLst>
          </a:prstGeom>
          <a:solidFill>
            <a:schemeClr val="accent3">
              <a:alpha val="8000"/>
            </a:schemeClr>
          </a:solidFill>
          <a:ln/>
        </p:spPr>
      </p:sp>
      <p:sp>
        <p:nvSpPr>
          <p:cNvPr id="13" name="pill-232"/>
          <p:cNvSpPr/>
          <p:nvPr/>
        </p:nvSpPr>
        <p:spPr>
          <a:xfrm>
            <a:off x="777240" y="3401568"/>
            <a:ext cx="1737360" cy="402336"/>
          </a:xfrm>
          <a:prstGeom prst="roundRect">
            <a:avLst>
              <a:gd name="adj" fmla="val 50000"/>
            </a:avLst>
          </a:prstGeom>
          <a:solidFill>
            <a:schemeClr val="accent3"/>
          </a:solidFill>
          <a:ln/>
        </p:spPr>
      </p:sp>
      <p:sp>
        <p:nvSpPr>
          <p:cNvPr id="14" name="pill-text-233"/>
          <p:cNvSpPr txBox="1"/>
          <p:nvPr/>
        </p:nvSpPr>
        <p:spPr>
          <a:xfrm>
            <a:off x="777240" y="3401568"/>
            <a:ext cx="1737360" cy="402336"/>
          </a:xfrm>
          <a:prstGeom prst="rect">
            <a:avLst/>
          </a:prstGeom>
          <a:noFill/>
          <a:ln/>
        </p:spPr>
        <p:txBody>
          <a:bodyPr wrap="square" lIns="0" tIns="0" rIns="0" bIns="0" rtlCol="0" anchor="ctr"/>
          <a:lstStyle/>
          <a:p>
            <a:pPr algn="ctr" indent="0" marL="0">
              <a:buNone/>
            </a:pPr>
            <a:r>
              <a:rPr lang="en-US" sz="1500" b="1" dirty="0">
                <a:solidFill>
                  <a:schemeClr val="bg1"/>
                </a:solidFill>
              </a:rPr>
              <a:t>Emergent</a:t>
            </a:r>
            <a:endParaRPr lang="en-US" sz="1500" dirty="0"/>
          </a:p>
        </p:txBody>
      </p:sp>
      <p:sp>
        <p:nvSpPr>
          <p:cNvPr id="15" name="text-234"/>
          <p:cNvSpPr txBox="1"/>
          <p:nvPr/>
        </p:nvSpPr>
        <p:spPr>
          <a:xfrm>
            <a:off x="2651760" y="3401568"/>
            <a:ext cx="1305458" cy="402336"/>
          </a:xfrm>
          <a:prstGeom prst="rect">
            <a:avLst/>
          </a:prstGeom>
          <a:noFill/>
          <a:ln/>
        </p:spPr>
        <p:txBody>
          <a:bodyPr wrap="square" lIns="0" tIns="0" rIns="0" bIns="0" rtlCol="0" anchor="ctr"/>
          <a:lstStyle/>
          <a:p>
            <a:pPr indent="0" marL="0">
              <a:buNone/>
            </a:pPr>
            <a:r>
              <a:rPr lang="en-US" sz="1400" b="1" dirty="0">
                <a:solidFill>
                  <a:schemeClr val="tx2"/>
                </a:solidFill>
              </a:rPr>
              <a:t>Same day</a:t>
            </a:r>
            <a:endParaRPr lang="en-US" sz="1400" dirty="0"/>
          </a:p>
        </p:txBody>
      </p:sp>
      <p:sp>
        <p:nvSpPr>
          <p:cNvPr id="16" name="peds-col-235"/>
          <p:cNvSpPr txBox="1"/>
          <p:nvPr/>
        </p:nvSpPr>
        <p:spPr>
          <a:xfrm>
            <a:off x="777240" y="3977640"/>
            <a:ext cx="3134258" cy="1554480"/>
          </a:xfrm>
          <a:prstGeom prst="rect">
            <a:avLst/>
          </a:prstGeom>
          <a:noFill/>
          <a:ln/>
        </p:spPr>
        <p:txBody>
          <a:bodyPr wrap="square" lIns="0" tIns="0" rIns="0" bIns="0" rtlCol="0" anchor="t"/>
          <a:lstStyle/>
          <a:p>
            <a:pPr marL="203200" indent="-203200">
              <a:spcAft>
                <a:spcPts val="500"/>
              </a:spcAft>
              <a:buSzPct val="100000"/>
              <a:buChar char="•"/>
            </a:pPr>
            <a:r>
              <a:rPr lang="en-US" sz="1600" dirty="0">
                <a:solidFill>
                  <a:schemeClr val="tx1"/>
                </a:solidFill>
              </a:rPr>
              <a:t>Kawasaki disease</a:t>
            </a:r>
            <a:endParaRPr lang="en-US" sz="1600" dirty="0"/>
          </a:p>
          <a:p>
            <a:pPr marL="203200" indent="-203200">
              <a:spcAft>
                <a:spcPts val="500"/>
              </a:spcAft>
              <a:buSzPct val="100000"/>
              <a:buChar char="•"/>
            </a:pPr>
            <a:r>
              <a:rPr lang="en-US" sz="1600" dirty="0">
                <a:solidFill>
                  <a:schemeClr val="tx1"/>
                </a:solidFill>
              </a:rPr>
              <a:t>Systemic JIA with possible MAS</a:t>
            </a:r>
            <a:endParaRPr lang="en-US" sz="1600" dirty="0"/>
          </a:p>
          <a:p>
            <a:pPr marL="203200" indent="-203200">
              <a:spcAft>
                <a:spcPts val="500"/>
              </a:spcAft>
              <a:buSzPct val="100000"/>
              <a:buChar char="•"/>
            </a:pPr>
            <a:r>
              <a:rPr lang="en-US" sz="1600" dirty="0">
                <a:solidFill>
                  <a:schemeClr val="tx1"/>
                </a:solidFill>
              </a:rPr>
              <a:t>MIS-C</a:t>
            </a:r>
            <a:endParaRPr lang="en-US" sz="1600" dirty="0"/>
          </a:p>
          <a:p>
            <a:pPr marL="203200" indent="-203200">
              <a:spcAft>
                <a:spcPts val="500"/>
              </a:spcAft>
              <a:buSzPct val="100000"/>
              <a:buChar char="•"/>
            </a:pPr>
            <a:r>
              <a:rPr lang="en-US" sz="1600" dirty="0">
                <a:solidFill>
                  <a:schemeClr val="tx1"/>
                </a:solidFill>
              </a:rPr>
              <a:t>Vasculitis with organ threat</a:t>
            </a:r>
            <a:endParaRPr lang="en-US" sz="1600" dirty="0"/>
          </a:p>
        </p:txBody>
      </p:sp>
      <p:sp>
        <p:nvSpPr>
          <p:cNvPr id="17" name="card-236"/>
          <p:cNvSpPr/>
          <p:nvPr/>
        </p:nvSpPr>
        <p:spPr>
          <a:xfrm>
            <a:off x="4322978" y="3200400"/>
            <a:ext cx="3545738" cy="2423160"/>
          </a:xfrm>
          <a:prstGeom prst="roundRect">
            <a:avLst>
              <a:gd name="adj" fmla="val 3774"/>
            </a:avLst>
          </a:prstGeom>
          <a:solidFill>
            <a:schemeClr val="accent4">
              <a:alpha val="8000"/>
            </a:schemeClr>
          </a:solidFill>
          <a:ln/>
        </p:spPr>
      </p:sp>
      <p:sp>
        <p:nvSpPr>
          <p:cNvPr id="18" name="pill-237"/>
          <p:cNvSpPr/>
          <p:nvPr/>
        </p:nvSpPr>
        <p:spPr>
          <a:xfrm>
            <a:off x="4551578" y="3401568"/>
            <a:ext cx="1737360" cy="402336"/>
          </a:xfrm>
          <a:prstGeom prst="roundRect">
            <a:avLst>
              <a:gd name="adj" fmla="val 50000"/>
            </a:avLst>
          </a:prstGeom>
          <a:solidFill>
            <a:schemeClr val="accent4"/>
          </a:solidFill>
          <a:ln/>
        </p:spPr>
      </p:sp>
      <p:sp>
        <p:nvSpPr>
          <p:cNvPr id="19" name="pill-text-238"/>
          <p:cNvSpPr txBox="1"/>
          <p:nvPr/>
        </p:nvSpPr>
        <p:spPr>
          <a:xfrm>
            <a:off x="4551578" y="3401568"/>
            <a:ext cx="1737360" cy="402336"/>
          </a:xfrm>
          <a:prstGeom prst="rect">
            <a:avLst/>
          </a:prstGeom>
          <a:noFill/>
          <a:ln/>
        </p:spPr>
        <p:txBody>
          <a:bodyPr wrap="square" lIns="0" tIns="0" rIns="0" bIns="0" rtlCol="0" anchor="ctr"/>
          <a:lstStyle/>
          <a:p>
            <a:pPr algn="ctr" indent="0" marL="0">
              <a:buNone/>
            </a:pPr>
            <a:r>
              <a:rPr lang="en-US" sz="1500" b="1" dirty="0">
                <a:solidFill>
                  <a:schemeClr val="bg1"/>
                </a:solidFill>
              </a:rPr>
              <a:t>Urgent</a:t>
            </a:r>
            <a:endParaRPr lang="en-US" sz="1500" dirty="0"/>
          </a:p>
        </p:txBody>
      </p:sp>
      <p:sp>
        <p:nvSpPr>
          <p:cNvPr id="20" name="text-239"/>
          <p:cNvSpPr txBox="1"/>
          <p:nvPr/>
        </p:nvSpPr>
        <p:spPr>
          <a:xfrm>
            <a:off x="6426098" y="3401568"/>
            <a:ext cx="1305458" cy="402336"/>
          </a:xfrm>
          <a:prstGeom prst="rect">
            <a:avLst/>
          </a:prstGeom>
          <a:noFill/>
          <a:ln/>
        </p:spPr>
        <p:txBody>
          <a:bodyPr wrap="square" lIns="0" tIns="0" rIns="0" bIns="0" rtlCol="0" anchor="ctr"/>
          <a:lstStyle/>
          <a:p>
            <a:pPr indent="0" marL="0">
              <a:buNone/>
            </a:pPr>
            <a:r>
              <a:rPr lang="en-US" sz="1400" b="1" dirty="0">
                <a:solidFill>
                  <a:schemeClr val="tx2"/>
                </a:solidFill>
              </a:rPr>
              <a:t>Within 2–4 weeks</a:t>
            </a:r>
            <a:endParaRPr lang="en-US" sz="1400" dirty="0"/>
          </a:p>
        </p:txBody>
      </p:sp>
      <p:sp>
        <p:nvSpPr>
          <p:cNvPr id="21" name="peds-col-240"/>
          <p:cNvSpPr txBox="1"/>
          <p:nvPr/>
        </p:nvSpPr>
        <p:spPr>
          <a:xfrm>
            <a:off x="4551578" y="3977640"/>
            <a:ext cx="3134258" cy="1554480"/>
          </a:xfrm>
          <a:prstGeom prst="rect">
            <a:avLst/>
          </a:prstGeom>
          <a:noFill/>
          <a:ln/>
        </p:spPr>
        <p:txBody>
          <a:bodyPr wrap="square" lIns="0" tIns="0" rIns="0" bIns="0" rtlCol="0" anchor="t"/>
          <a:lstStyle/>
          <a:p>
            <a:pPr marL="203200" indent="-203200">
              <a:spcAft>
                <a:spcPts val="500"/>
              </a:spcAft>
              <a:buSzPct val="100000"/>
              <a:buChar char="•"/>
            </a:pPr>
            <a:r>
              <a:rPr lang="en-US" sz="1600" dirty="0">
                <a:solidFill>
                  <a:schemeClr val="tx1"/>
                </a:solidFill>
              </a:rPr>
              <a:t>JIA: arrange eye screening now</a:t>
            </a:r>
            <a:endParaRPr lang="en-US" sz="1600" dirty="0"/>
          </a:p>
          <a:p>
            <a:pPr marL="203200" indent="-203200">
              <a:spcAft>
                <a:spcPts val="500"/>
              </a:spcAft>
              <a:buSzPct val="100000"/>
              <a:buChar char="•"/>
            </a:pPr>
            <a:r>
              <a:rPr lang="en-US" sz="1600" dirty="0">
                <a:solidFill>
                  <a:schemeClr val="tx1"/>
                </a:solidFill>
              </a:rPr>
              <a:t>Childhood lupus or dermatomyositis</a:t>
            </a:r>
            <a:endParaRPr lang="en-US" sz="1600" dirty="0"/>
          </a:p>
          <a:p>
            <a:pPr marL="203200" indent="-203200">
              <a:spcAft>
                <a:spcPts val="500"/>
              </a:spcAft>
              <a:buSzPct val="100000"/>
              <a:buChar char="•"/>
            </a:pPr>
            <a:r>
              <a:rPr lang="en-US" sz="1600" dirty="0">
                <a:solidFill>
                  <a:schemeClr val="tx1"/>
                </a:solidFill>
              </a:rPr>
              <a:t>IgA vasculitis with kidney signs</a:t>
            </a:r>
            <a:endParaRPr lang="en-US" sz="1600" dirty="0"/>
          </a:p>
          <a:p>
            <a:pPr marL="203200" indent="-203200">
              <a:spcAft>
                <a:spcPts val="500"/>
              </a:spcAft>
              <a:buSzPct val="100000"/>
              <a:buChar char="•"/>
            </a:pPr>
            <a:r>
              <a:rPr lang="en-US" sz="1600" dirty="0">
                <a:solidFill>
                  <a:schemeClr val="tx1"/>
                </a:solidFill>
              </a:rPr>
              <a:t>Acute rheumatic fever</a:t>
            </a:r>
            <a:endParaRPr lang="en-US" sz="1600" dirty="0"/>
          </a:p>
        </p:txBody>
      </p:sp>
      <p:sp>
        <p:nvSpPr>
          <p:cNvPr id="22" name="card-241"/>
          <p:cNvSpPr/>
          <p:nvPr/>
        </p:nvSpPr>
        <p:spPr>
          <a:xfrm>
            <a:off x="8097317" y="3200400"/>
            <a:ext cx="3545738" cy="2423160"/>
          </a:xfrm>
          <a:prstGeom prst="roundRect">
            <a:avLst>
              <a:gd name="adj" fmla="val 3774"/>
            </a:avLst>
          </a:prstGeom>
          <a:solidFill>
            <a:schemeClr val="accent2">
              <a:alpha val="8000"/>
            </a:schemeClr>
          </a:solidFill>
          <a:ln/>
        </p:spPr>
      </p:sp>
      <p:sp>
        <p:nvSpPr>
          <p:cNvPr id="23" name="pill-242"/>
          <p:cNvSpPr/>
          <p:nvPr/>
        </p:nvSpPr>
        <p:spPr>
          <a:xfrm>
            <a:off x="8325917" y="3401568"/>
            <a:ext cx="1737360" cy="402336"/>
          </a:xfrm>
          <a:prstGeom prst="roundRect">
            <a:avLst>
              <a:gd name="adj" fmla="val 50000"/>
            </a:avLst>
          </a:prstGeom>
          <a:solidFill>
            <a:schemeClr val="accent2"/>
          </a:solidFill>
          <a:ln/>
        </p:spPr>
      </p:sp>
      <p:sp>
        <p:nvSpPr>
          <p:cNvPr id="24" name="pill-text-243"/>
          <p:cNvSpPr txBox="1"/>
          <p:nvPr/>
        </p:nvSpPr>
        <p:spPr>
          <a:xfrm>
            <a:off x="8325917" y="3401568"/>
            <a:ext cx="1737360" cy="402336"/>
          </a:xfrm>
          <a:prstGeom prst="rect">
            <a:avLst/>
          </a:prstGeom>
          <a:noFill/>
          <a:ln/>
        </p:spPr>
        <p:txBody>
          <a:bodyPr wrap="square" lIns="0" tIns="0" rIns="0" bIns="0" rtlCol="0" anchor="ctr"/>
          <a:lstStyle/>
          <a:p>
            <a:pPr algn="ctr" indent="0" marL="0">
              <a:buNone/>
            </a:pPr>
            <a:r>
              <a:rPr lang="en-US" sz="1500" b="1" dirty="0">
                <a:solidFill>
                  <a:schemeClr val="tx2"/>
                </a:solidFill>
              </a:rPr>
              <a:t>Semi-urgent</a:t>
            </a:r>
            <a:endParaRPr lang="en-US" sz="1500" dirty="0"/>
          </a:p>
        </p:txBody>
      </p:sp>
      <p:sp>
        <p:nvSpPr>
          <p:cNvPr id="25" name="text-244"/>
          <p:cNvSpPr txBox="1"/>
          <p:nvPr/>
        </p:nvSpPr>
        <p:spPr>
          <a:xfrm>
            <a:off x="10200437" y="3401568"/>
            <a:ext cx="1305458" cy="402336"/>
          </a:xfrm>
          <a:prstGeom prst="rect">
            <a:avLst/>
          </a:prstGeom>
          <a:noFill/>
          <a:ln/>
        </p:spPr>
        <p:txBody>
          <a:bodyPr wrap="square" lIns="0" tIns="0" rIns="0" bIns="0" rtlCol="0" anchor="ctr"/>
          <a:lstStyle/>
          <a:p>
            <a:pPr indent="0" marL="0">
              <a:buNone/>
            </a:pPr>
            <a:r>
              <a:rPr lang="en-US" sz="1400" b="1" dirty="0">
                <a:solidFill>
                  <a:schemeClr val="tx2"/>
                </a:solidFill>
              </a:rPr>
              <a:t>Within 4–8 weeks</a:t>
            </a:r>
            <a:endParaRPr lang="en-US" sz="1400" dirty="0"/>
          </a:p>
        </p:txBody>
      </p:sp>
      <p:sp>
        <p:nvSpPr>
          <p:cNvPr id="26" name="peds-col-245"/>
          <p:cNvSpPr txBox="1"/>
          <p:nvPr/>
        </p:nvSpPr>
        <p:spPr>
          <a:xfrm>
            <a:off x="8325917" y="3977640"/>
            <a:ext cx="3134258" cy="1554480"/>
          </a:xfrm>
          <a:prstGeom prst="rect">
            <a:avLst/>
          </a:prstGeom>
          <a:noFill/>
          <a:ln/>
        </p:spPr>
        <p:txBody>
          <a:bodyPr wrap="square" lIns="0" tIns="0" rIns="0" bIns="0" rtlCol="0" anchor="t"/>
          <a:lstStyle/>
          <a:p>
            <a:pPr marL="203200" indent="-203200">
              <a:spcAft>
                <a:spcPts val="500"/>
              </a:spcAft>
              <a:buSzPct val="100000"/>
              <a:buChar char="•"/>
            </a:pPr>
            <a:r>
              <a:rPr lang="en-US" sz="1600" dirty="0">
                <a:solidFill>
                  <a:schemeClr val="tx1"/>
                </a:solidFill>
              </a:rPr>
              <a:t>Chronic nonbacterial osteomyelitis</a:t>
            </a:r>
            <a:endParaRPr lang="en-US" sz="1600" dirty="0"/>
          </a:p>
          <a:p>
            <a:pPr marL="203200" indent="-203200">
              <a:spcAft>
                <a:spcPts val="500"/>
              </a:spcAft>
              <a:buSzPct val="100000"/>
              <a:buChar char="•"/>
            </a:pPr>
            <a:r>
              <a:rPr lang="en-US" sz="1600" dirty="0">
                <a:solidFill>
                  <a:schemeClr val="tx1"/>
                </a:solidFill>
              </a:rPr>
              <a:t>Periodic fever syndromes</a:t>
            </a:r>
            <a:endParaRPr lang="en-US" sz="1600" dirty="0"/>
          </a:p>
          <a:p>
            <a:pPr marL="203200" indent="-203200">
              <a:spcAft>
                <a:spcPts val="500"/>
              </a:spcAft>
              <a:buSzPct val="100000"/>
              <a:buChar char="•"/>
            </a:pPr>
            <a:r>
              <a:rPr lang="en-US" sz="1600" dirty="0">
                <a:solidFill>
                  <a:schemeClr val="tx1"/>
                </a:solidFill>
              </a:rPr>
              <a:t>Localized scleroderma (morphea)</a:t>
            </a:r>
            <a:endParaRPr lang="en-US" sz="1600" dirty="0"/>
          </a:p>
          <a:p>
            <a:pPr marL="203200" indent="-203200">
              <a:spcAft>
                <a:spcPts val="500"/>
              </a:spcAft>
              <a:buSzPct val="100000"/>
              <a:buChar char="•"/>
            </a:pPr>
            <a:r>
              <a:rPr lang="en-US" sz="1600" dirty="0">
                <a:solidFill>
                  <a:schemeClr val="tx1"/>
                </a:solidFill>
              </a:rPr>
              <a:t>Sarcoidosis or Blau syndrome</a:t>
            </a:r>
            <a:endParaRPr lang="en-US" sz="1600" dirty="0"/>
          </a:p>
        </p:txBody>
      </p:sp>
      <p:sp>
        <p:nvSpPr>
          <p:cNvPr id="27" name="peds-ana-246"/>
          <p:cNvSpPr txBox="1"/>
          <p:nvPr/>
        </p:nvSpPr>
        <p:spPr>
          <a:xfrm>
            <a:off x="548640" y="5779008"/>
            <a:ext cx="11094415" cy="365760"/>
          </a:xfrm>
          <a:prstGeom prst="rect">
            <a:avLst/>
          </a:prstGeom>
          <a:noFill/>
          <a:ln/>
        </p:spPr>
        <p:txBody>
          <a:bodyPr wrap="square" lIns="0" tIns="0" rIns="0" bIns="0" rtlCol="0" anchor="ctr"/>
          <a:lstStyle/>
          <a:p>
            <a:pPr indent="0" marL="0">
              <a:buNone/>
            </a:pPr>
            <a:r>
              <a:rPr lang="en-US" sz="1500" dirty="0">
                <a:solidFill>
                  <a:schemeClr val="tx2"/>
                </a:solidFill>
              </a:rPr>
              <a:t>A positive ANA is common in healthy children and doesn't, on its own, diagnose JIA or lupus.</a:t>
            </a:r>
            <a:endParaRPr lang="en-US" sz="15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5 · WHAT HAPPENS NEXT?</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Sharing care: monitoring DMARDs safely</a:t>
            </a:r>
            <a:endParaRPr lang="en-US" sz="3200" dirty="0"/>
          </a:p>
        </p:txBody>
      </p:sp>
      <p:sp>
        <p:nvSpPr>
          <p:cNvPr id="4" name="card-247"/>
          <p:cNvSpPr/>
          <p:nvPr/>
        </p:nvSpPr>
        <p:spPr>
          <a:xfrm>
            <a:off x="548640" y="1463040"/>
            <a:ext cx="5760720" cy="3017520"/>
          </a:xfrm>
          <a:prstGeom prst="roundRect">
            <a:avLst>
              <a:gd name="adj" fmla="val 3030"/>
            </a:avLst>
          </a:prstGeom>
          <a:solidFill>
            <a:schemeClr val="bg2"/>
          </a:solidFill>
          <a:ln/>
        </p:spPr>
      </p:sp>
      <p:sp>
        <p:nvSpPr>
          <p:cNvPr id="5" name="text-248"/>
          <p:cNvSpPr txBox="1"/>
          <p:nvPr/>
        </p:nvSpPr>
        <p:spPr>
          <a:xfrm>
            <a:off x="822960" y="1664208"/>
            <a:ext cx="5212080" cy="365760"/>
          </a:xfrm>
          <a:prstGeom prst="rect">
            <a:avLst/>
          </a:prstGeom>
          <a:noFill/>
          <a:ln/>
        </p:spPr>
        <p:txBody>
          <a:bodyPr wrap="square" lIns="0" tIns="0" rIns="0" bIns="0" rtlCol="0" anchor="t"/>
          <a:lstStyle/>
          <a:p>
            <a:pPr indent="0" marL="0">
              <a:buNone/>
            </a:pPr>
            <a:r>
              <a:rPr lang="en-US" sz="1800" b="1" dirty="0">
                <a:solidFill>
                  <a:schemeClr val="tx2"/>
                </a:solidFill>
              </a:rPr>
              <a:t>A typical blood-test schedule</a:t>
            </a:r>
            <a:endParaRPr lang="en-US" sz="1800" dirty="0"/>
          </a:p>
        </p:txBody>
      </p:sp>
      <p:sp>
        <p:nvSpPr>
          <p:cNvPr id="6" name="sched-sub-249"/>
          <p:cNvSpPr txBox="1"/>
          <p:nvPr/>
        </p:nvSpPr>
        <p:spPr>
          <a:xfrm>
            <a:off x="822960" y="2029968"/>
            <a:ext cx="5212080" cy="32004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Methotrexate, leflunomide, sulfasalazine, azathioprine and mycophenolate</a:t>
            </a:r>
            <a:endParaRPr lang="en-US" sz="1300" dirty="0"/>
          </a:p>
        </p:txBody>
      </p:sp>
      <p:sp>
        <p:nvSpPr>
          <p:cNvPr id="7" name="text-250"/>
          <p:cNvSpPr txBox="1"/>
          <p:nvPr/>
        </p:nvSpPr>
        <p:spPr>
          <a:xfrm>
            <a:off x="822960" y="2468880"/>
            <a:ext cx="2697480" cy="548640"/>
          </a:xfrm>
          <a:prstGeom prst="rect">
            <a:avLst/>
          </a:prstGeom>
          <a:noFill/>
          <a:ln/>
        </p:spPr>
        <p:txBody>
          <a:bodyPr wrap="square" lIns="0" tIns="0" rIns="0" bIns="0" rtlCol="0" anchor="ctr"/>
          <a:lstStyle/>
          <a:p>
            <a:pPr indent="0" marL="0">
              <a:buNone/>
            </a:pPr>
            <a:r>
              <a:rPr lang="en-US" sz="1500" dirty="0">
                <a:solidFill>
                  <a:schemeClr val="tx1"/>
                </a:solidFill>
              </a:rPr>
              <a:t>First 3–6 months, or after a dose change</a:t>
            </a:r>
            <a:endParaRPr lang="en-US" sz="1500" dirty="0"/>
          </a:p>
        </p:txBody>
      </p:sp>
      <p:sp>
        <p:nvSpPr>
          <p:cNvPr id="8" name="sched-pill-251"/>
          <p:cNvSpPr/>
          <p:nvPr/>
        </p:nvSpPr>
        <p:spPr>
          <a:xfrm>
            <a:off x="3611880" y="2542032"/>
            <a:ext cx="2514600" cy="402336"/>
          </a:xfrm>
          <a:prstGeom prst="roundRect">
            <a:avLst>
              <a:gd name="adj" fmla="val 50000"/>
            </a:avLst>
          </a:prstGeom>
          <a:solidFill>
            <a:schemeClr val="accent1"/>
          </a:solidFill>
          <a:ln/>
        </p:spPr>
      </p:sp>
      <p:sp>
        <p:nvSpPr>
          <p:cNvPr id="9" name="sched-text-252"/>
          <p:cNvSpPr txBox="1"/>
          <p:nvPr/>
        </p:nvSpPr>
        <p:spPr>
          <a:xfrm>
            <a:off x="3611880" y="2542032"/>
            <a:ext cx="2514600" cy="402336"/>
          </a:xfrm>
          <a:prstGeom prst="rect">
            <a:avLst/>
          </a:prstGeom>
          <a:noFill/>
          <a:ln/>
        </p:spPr>
        <p:txBody>
          <a:bodyPr wrap="square" lIns="0" tIns="0" rIns="0" bIns="0" rtlCol="0" anchor="ctr"/>
          <a:lstStyle/>
          <a:p>
            <a:pPr algn="ctr" indent="0" marL="0">
              <a:buNone/>
            </a:pPr>
            <a:r>
              <a:rPr lang="en-US" sz="1300" b="1" dirty="0">
                <a:solidFill>
                  <a:schemeClr val="bg1"/>
                </a:solidFill>
              </a:rPr>
              <a:t>Every 2–4 weeks, then monthly</a:t>
            </a:r>
            <a:endParaRPr lang="en-US" sz="1300" dirty="0"/>
          </a:p>
        </p:txBody>
      </p:sp>
      <p:sp>
        <p:nvSpPr>
          <p:cNvPr id="10" name="text-253"/>
          <p:cNvSpPr txBox="1"/>
          <p:nvPr/>
        </p:nvSpPr>
        <p:spPr>
          <a:xfrm>
            <a:off x="822960" y="3090672"/>
            <a:ext cx="2697480" cy="548640"/>
          </a:xfrm>
          <a:prstGeom prst="rect">
            <a:avLst/>
          </a:prstGeom>
          <a:noFill/>
          <a:ln/>
        </p:spPr>
        <p:txBody>
          <a:bodyPr wrap="square" lIns="0" tIns="0" rIns="0" bIns="0" rtlCol="0" anchor="ctr"/>
          <a:lstStyle/>
          <a:p>
            <a:pPr indent="0" marL="0">
              <a:buNone/>
            </a:pPr>
            <a:r>
              <a:rPr lang="en-US" sz="1500" dirty="0">
                <a:solidFill>
                  <a:schemeClr val="tx1"/>
                </a:solidFill>
              </a:rPr>
              <a:t>Stable</a:t>
            </a:r>
            <a:endParaRPr lang="en-US" sz="1500" dirty="0"/>
          </a:p>
        </p:txBody>
      </p:sp>
      <p:sp>
        <p:nvSpPr>
          <p:cNvPr id="11" name="sched-pill-254"/>
          <p:cNvSpPr/>
          <p:nvPr/>
        </p:nvSpPr>
        <p:spPr>
          <a:xfrm>
            <a:off x="3611880" y="3163824"/>
            <a:ext cx="2514600" cy="402336"/>
          </a:xfrm>
          <a:prstGeom prst="roundRect">
            <a:avLst>
              <a:gd name="adj" fmla="val 50000"/>
            </a:avLst>
          </a:prstGeom>
          <a:solidFill>
            <a:schemeClr val="accent1"/>
          </a:solidFill>
          <a:ln/>
        </p:spPr>
      </p:sp>
      <p:sp>
        <p:nvSpPr>
          <p:cNvPr id="12" name="sched-text-255"/>
          <p:cNvSpPr txBox="1"/>
          <p:nvPr/>
        </p:nvSpPr>
        <p:spPr>
          <a:xfrm>
            <a:off x="3611880" y="3163824"/>
            <a:ext cx="2514600" cy="402336"/>
          </a:xfrm>
          <a:prstGeom prst="rect">
            <a:avLst/>
          </a:prstGeom>
          <a:noFill/>
          <a:ln/>
        </p:spPr>
        <p:txBody>
          <a:bodyPr wrap="square" lIns="0" tIns="0" rIns="0" bIns="0" rtlCol="0" anchor="ctr"/>
          <a:lstStyle/>
          <a:p>
            <a:pPr algn="ctr" indent="0" marL="0">
              <a:buNone/>
            </a:pPr>
            <a:r>
              <a:rPr lang="en-US" sz="1300" b="1" dirty="0">
                <a:solidFill>
                  <a:schemeClr val="bg1"/>
                </a:solidFill>
              </a:rPr>
              <a:t>About every 3 months</a:t>
            </a:r>
            <a:endParaRPr lang="en-US" sz="1300" dirty="0"/>
          </a:p>
        </p:txBody>
      </p:sp>
      <p:sp>
        <p:nvSpPr>
          <p:cNvPr id="13" name="text-256"/>
          <p:cNvSpPr txBox="1"/>
          <p:nvPr/>
        </p:nvSpPr>
        <p:spPr>
          <a:xfrm>
            <a:off x="822960" y="3712464"/>
            <a:ext cx="2697480" cy="548640"/>
          </a:xfrm>
          <a:prstGeom prst="rect">
            <a:avLst/>
          </a:prstGeom>
          <a:noFill/>
          <a:ln/>
        </p:spPr>
        <p:txBody>
          <a:bodyPr wrap="square" lIns="0" tIns="0" rIns="0" bIns="0" rtlCol="0" anchor="ctr"/>
          <a:lstStyle/>
          <a:p>
            <a:pPr indent="0" marL="0">
              <a:buNone/>
            </a:pPr>
            <a:r>
              <a:rPr lang="en-US" sz="1500" dirty="0">
                <a:solidFill>
                  <a:schemeClr val="tx1"/>
                </a:solidFill>
              </a:rPr>
              <a:t>Low-risk and stable (BSR 2025)</a:t>
            </a:r>
            <a:endParaRPr lang="en-US" sz="1500" dirty="0"/>
          </a:p>
        </p:txBody>
      </p:sp>
      <p:sp>
        <p:nvSpPr>
          <p:cNvPr id="14" name="sched-pill-257"/>
          <p:cNvSpPr/>
          <p:nvPr/>
        </p:nvSpPr>
        <p:spPr>
          <a:xfrm>
            <a:off x="3611880" y="3785616"/>
            <a:ext cx="2514600" cy="402336"/>
          </a:xfrm>
          <a:prstGeom prst="roundRect">
            <a:avLst>
              <a:gd name="adj" fmla="val 50000"/>
            </a:avLst>
          </a:prstGeom>
          <a:solidFill>
            <a:schemeClr val="accent1"/>
          </a:solidFill>
          <a:ln/>
        </p:spPr>
      </p:sp>
      <p:sp>
        <p:nvSpPr>
          <p:cNvPr id="15" name="sched-text-258"/>
          <p:cNvSpPr txBox="1"/>
          <p:nvPr/>
        </p:nvSpPr>
        <p:spPr>
          <a:xfrm>
            <a:off x="3611880" y="3785616"/>
            <a:ext cx="2514600" cy="402336"/>
          </a:xfrm>
          <a:prstGeom prst="rect">
            <a:avLst/>
          </a:prstGeom>
          <a:noFill/>
          <a:ln/>
        </p:spPr>
        <p:txBody>
          <a:bodyPr wrap="square" lIns="0" tIns="0" rIns="0" bIns="0" rtlCol="0" anchor="ctr"/>
          <a:lstStyle/>
          <a:p>
            <a:pPr algn="ctr" indent="0" marL="0">
              <a:buNone/>
            </a:pPr>
            <a:r>
              <a:rPr lang="en-US" sz="1300" b="1" dirty="0">
                <a:solidFill>
                  <a:schemeClr val="bg1"/>
                </a:solidFill>
              </a:rPr>
              <a:t>Longer, after a review</a:t>
            </a:r>
            <a:endParaRPr lang="en-US" sz="1300" dirty="0"/>
          </a:p>
        </p:txBody>
      </p:sp>
      <p:sp>
        <p:nvSpPr>
          <p:cNvPr id="16" name="card-259"/>
          <p:cNvSpPr/>
          <p:nvPr/>
        </p:nvSpPr>
        <p:spPr>
          <a:xfrm>
            <a:off x="6583680" y="1463040"/>
            <a:ext cx="5059375" cy="3017520"/>
          </a:xfrm>
          <a:prstGeom prst="roundRect">
            <a:avLst>
              <a:gd name="adj" fmla="val 3030"/>
            </a:avLst>
          </a:prstGeom>
          <a:solidFill>
            <a:schemeClr val="accent3">
              <a:alpha val="7000"/>
            </a:schemeClr>
          </a:solidFill>
          <a:ln w="9525">
            <a:solidFill>
              <a:schemeClr val="accent3">
                <a:alpha val="25000"/>
              </a:schemeClr>
            </a:solidFill>
            <a:prstDash val="solid"/>
          </a:ln>
        </p:spPr>
      </p:sp>
      <p:sp>
        <p:nvSpPr>
          <p:cNvPr id="17" name="text-260"/>
          <p:cNvSpPr txBox="1"/>
          <p:nvPr/>
        </p:nvSpPr>
        <p:spPr>
          <a:xfrm>
            <a:off x="6858000" y="1664208"/>
            <a:ext cx="4510735" cy="365760"/>
          </a:xfrm>
          <a:prstGeom prst="rect">
            <a:avLst/>
          </a:prstGeom>
          <a:noFill/>
          <a:ln/>
        </p:spPr>
        <p:txBody>
          <a:bodyPr wrap="square" lIns="0" tIns="0" rIns="0" bIns="0" rtlCol="0" anchor="t"/>
          <a:lstStyle/>
          <a:p>
            <a:pPr indent="0" marL="0">
              <a:buNone/>
            </a:pPr>
            <a:r>
              <a:rPr lang="en-US" sz="1800" b="1" dirty="0">
                <a:solidFill>
                  <a:schemeClr val="accent3"/>
                </a:solidFill>
              </a:rPr>
              <a:t>Pause and contact the prescriber if</a:t>
            </a:r>
            <a:endParaRPr lang="en-US" sz="1800" dirty="0"/>
          </a:p>
        </p:txBody>
      </p:sp>
      <p:sp>
        <p:nvSpPr>
          <p:cNvPr id="18" name="thresholds-261"/>
          <p:cNvSpPr txBox="1"/>
          <p:nvPr/>
        </p:nvSpPr>
        <p:spPr>
          <a:xfrm>
            <a:off x="6858000" y="2148840"/>
            <a:ext cx="4510735" cy="1737360"/>
          </a:xfrm>
          <a:prstGeom prst="rect">
            <a:avLst/>
          </a:prstGeom>
          <a:noFill/>
          <a:ln/>
        </p:spPr>
        <p:txBody>
          <a:bodyPr wrap="square" lIns="0" tIns="0" rIns="0" bIns="0" rtlCol="0" anchor="t"/>
          <a:lstStyle/>
          <a:p>
            <a:pPr marL="203200" indent="-203200">
              <a:spcAft>
                <a:spcPts val="600"/>
              </a:spcAft>
              <a:buSzPct val="100000"/>
              <a:buChar char="•"/>
            </a:pPr>
            <a:r>
              <a:rPr lang="en-US" sz="1500" dirty="0">
                <a:solidFill>
                  <a:schemeClr val="tx1"/>
                </a:solidFill>
              </a:rPr>
              <a:t>White cells below 3.5 or neutrophils below 1.6 × 10⁹/L</a:t>
            </a:r>
            <a:endParaRPr lang="en-US" sz="1500" dirty="0"/>
          </a:p>
          <a:p>
            <a:pPr marL="203200" indent="-203200">
              <a:spcAft>
                <a:spcPts val="600"/>
              </a:spcAft>
              <a:buSzPct val="100000"/>
              <a:buChar char="•"/>
            </a:pPr>
            <a:r>
              <a:rPr lang="en-US" sz="1500" dirty="0">
                <a:solidFill>
                  <a:schemeClr val="tx1"/>
                </a:solidFill>
              </a:rPr>
              <a:t>Platelets below 140 × 10⁹/L</a:t>
            </a:r>
            <a:endParaRPr lang="en-US" sz="1500" dirty="0"/>
          </a:p>
          <a:p>
            <a:pPr marL="203200" indent="-203200">
              <a:spcAft>
                <a:spcPts val="600"/>
              </a:spcAft>
              <a:buSzPct val="100000"/>
              <a:buChar char="•"/>
            </a:pPr>
            <a:r>
              <a:rPr lang="en-US" sz="1500" dirty="0">
                <a:solidFill>
                  <a:schemeClr val="tx1"/>
                </a:solidFill>
              </a:rPr>
              <a:t>ALT or AST above 100 U/L</a:t>
            </a:r>
            <a:endParaRPr lang="en-US" sz="1500" dirty="0"/>
          </a:p>
          <a:p>
            <a:pPr marL="203200" indent="-203200">
              <a:spcAft>
                <a:spcPts val="600"/>
              </a:spcAft>
              <a:buSzPct val="100000"/>
              <a:buChar char="•"/>
            </a:pPr>
            <a:r>
              <a:rPr lang="en-US" sz="1500" dirty="0">
                <a:solidFill>
                  <a:schemeClr val="tx1"/>
                </a:solidFill>
              </a:rPr>
              <a:t>Creatinine up by more than 30%, or a falling eGFR</a:t>
            </a:r>
            <a:endParaRPr lang="en-US" sz="1500" dirty="0"/>
          </a:p>
        </p:txBody>
      </p:sp>
      <p:sp>
        <p:nvSpPr>
          <p:cNvPr id="19" name="thr-note-262"/>
          <p:cNvSpPr txBox="1"/>
          <p:nvPr/>
        </p:nvSpPr>
        <p:spPr>
          <a:xfrm>
            <a:off x="6858000" y="4023360"/>
            <a:ext cx="4510735" cy="32004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Trends matter more than single values (BSR 2025).</a:t>
            </a:r>
            <a:endParaRPr lang="en-US" sz="1300" dirty="0"/>
          </a:p>
        </p:txBody>
      </p:sp>
      <p:sp>
        <p:nvSpPr>
          <p:cNvPr id="20" name="card-263"/>
          <p:cNvSpPr/>
          <p:nvPr/>
        </p:nvSpPr>
        <p:spPr>
          <a:xfrm>
            <a:off x="548640" y="4754880"/>
            <a:ext cx="3545738" cy="1417320"/>
          </a:xfrm>
          <a:prstGeom prst="roundRect">
            <a:avLst>
              <a:gd name="adj" fmla="val 6452"/>
            </a:avLst>
          </a:prstGeom>
          <a:solidFill>
            <a:schemeClr val="accent2">
              <a:alpha val="15000"/>
            </a:schemeClr>
          </a:solidFill>
          <a:ln/>
        </p:spPr>
      </p:sp>
      <p:sp>
        <p:nvSpPr>
          <p:cNvPr id="21" name="icon-bg-264"/>
          <p:cNvSpPr/>
          <p:nvPr/>
        </p:nvSpPr>
        <p:spPr>
          <a:xfrm>
            <a:off x="749808" y="5207508"/>
            <a:ext cx="512064" cy="512064"/>
          </a:xfrm>
          <a:prstGeom prst="ellipse">
            <a:avLst/>
          </a:prstGeom>
          <a:solidFill>
            <a:schemeClr val="tx2"/>
          </a:solidFill>
          <a:ln/>
        </p:spPr>
      </p:sp>
      <p:pic>
        <p:nvPicPr>
          <p:cNvPr id="22" name="icon-265" descr="preencoded.png">    </p:cNvPr>
          <p:cNvPicPr>
            <a:picLocks noChangeAspect="1"/>
          </p:cNvPicPr>
          <p:nvPr/>
        </p:nvPicPr>
        <p:blipFill>
          <a:blip r:embed="rId1"/>
          <a:stretch>
            <a:fillRect/>
          </a:stretch>
        </p:blipFill>
        <p:spPr>
          <a:xfrm>
            <a:off x="882945" y="5340645"/>
            <a:ext cx="245791" cy="245791"/>
          </a:xfrm>
          <a:prstGeom prst="rect">
            <a:avLst/>
          </a:prstGeom>
        </p:spPr>
      </p:pic>
      <p:sp>
        <p:nvSpPr>
          <p:cNvPr id="23" name="text-266"/>
          <p:cNvSpPr txBox="1"/>
          <p:nvPr/>
        </p:nvSpPr>
        <p:spPr>
          <a:xfrm>
            <a:off x="1417320" y="4754880"/>
            <a:ext cx="2539898" cy="1417320"/>
          </a:xfrm>
          <a:prstGeom prst="rect">
            <a:avLst/>
          </a:prstGeom>
          <a:noFill/>
          <a:ln/>
        </p:spPr>
        <p:txBody>
          <a:bodyPr wrap="square" lIns="0" tIns="0" rIns="0" bIns="0" rtlCol="0" anchor="ctr"/>
          <a:lstStyle/>
          <a:p>
            <a:pPr indent="0" marL="0">
              <a:buNone/>
            </a:pPr>
            <a:r>
              <a:rPr lang="en-US" sz="1500" dirty="0">
                <a:solidFill>
                  <a:schemeClr val="tx1"/>
                </a:solidFill>
              </a:rPr>
              <a:t>Methotrexate is taken once weekly only. Avoid trimethoprim with it.</a:t>
            </a:r>
            <a:endParaRPr lang="en-US" sz="1500" dirty="0"/>
          </a:p>
        </p:txBody>
      </p:sp>
      <p:sp>
        <p:nvSpPr>
          <p:cNvPr id="24" name="card-267"/>
          <p:cNvSpPr/>
          <p:nvPr/>
        </p:nvSpPr>
        <p:spPr>
          <a:xfrm>
            <a:off x="4322978" y="4754880"/>
            <a:ext cx="3545738" cy="1417320"/>
          </a:xfrm>
          <a:prstGeom prst="roundRect">
            <a:avLst>
              <a:gd name="adj" fmla="val 6452"/>
            </a:avLst>
          </a:prstGeom>
          <a:solidFill>
            <a:schemeClr val="accent2">
              <a:alpha val="15000"/>
            </a:schemeClr>
          </a:solidFill>
          <a:ln/>
        </p:spPr>
      </p:sp>
      <p:sp>
        <p:nvSpPr>
          <p:cNvPr id="25" name="icon-bg-268"/>
          <p:cNvSpPr/>
          <p:nvPr/>
        </p:nvSpPr>
        <p:spPr>
          <a:xfrm>
            <a:off x="4524146" y="5207508"/>
            <a:ext cx="512064" cy="512064"/>
          </a:xfrm>
          <a:prstGeom prst="ellipse">
            <a:avLst/>
          </a:prstGeom>
          <a:solidFill>
            <a:schemeClr val="tx2"/>
          </a:solidFill>
          <a:ln/>
        </p:spPr>
      </p:sp>
      <p:pic>
        <p:nvPicPr>
          <p:cNvPr id="26" name="icon-269" descr="preencoded.png">    </p:cNvPr>
          <p:cNvPicPr>
            <a:picLocks noChangeAspect="1"/>
          </p:cNvPicPr>
          <p:nvPr/>
        </p:nvPicPr>
        <p:blipFill>
          <a:blip r:embed="rId2"/>
          <a:stretch>
            <a:fillRect/>
          </a:stretch>
        </p:blipFill>
        <p:spPr>
          <a:xfrm>
            <a:off x="4657283" y="5340645"/>
            <a:ext cx="245791" cy="245791"/>
          </a:xfrm>
          <a:prstGeom prst="rect">
            <a:avLst/>
          </a:prstGeom>
        </p:spPr>
      </p:pic>
      <p:sp>
        <p:nvSpPr>
          <p:cNvPr id="27" name="text-270"/>
          <p:cNvSpPr txBox="1"/>
          <p:nvPr/>
        </p:nvSpPr>
        <p:spPr>
          <a:xfrm>
            <a:off x="5191658" y="4754880"/>
            <a:ext cx="2539898" cy="1417320"/>
          </a:xfrm>
          <a:prstGeom prst="rect">
            <a:avLst/>
          </a:prstGeom>
          <a:noFill/>
          <a:ln/>
        </p:spPr>
        <p:txBody>
          <a:bodyPr wrap="square" lIns="0" tIns="0" rIns="0" bIns="0" rtlCol="0" anchor="ctr"/>
          <a:lstStyle/>
          <a:p>
            <a:pPr indent="0" marL="0">
              <a:buNone/>
            </a:pPr>
            <a:r>
              <a:rPr lang="en-US" sz="1500" dirty="0">
                <a:solidFill>
                  <a:schemeClr val="tx1"/>
                </a:solidFill>
              </a:rPr>
              <a:t>New cough, breathlessness or fever on methotrexate: same-day assessment.</a:t>
            </a:r>
            <a:endParaRPr lang="en-US" sz="1500" dirty="0"/>
          </a:p>
        </p:txBody>
      </p:sp>
      <p:sp>
        <p:nvSpPr>
          <p:cNvPr id="28" name="card-271"/>
          <p:cNvSpPr/>
          <p:nvPr/>
        </p:nvSpPr>
        <p:spPr>
          <a:xfrm>
            <a:off x="8097317" y="4754880"/>
            <a:ext cx="3545738" cy="1417320"/>
          </a:xfrm>
          <a:prstGeom prst="roundRect">
            <a:avLst>
              <a:gd name="adj" fmla="val 6452"/>
            </a:avLst>
          </a:prstGeom>
          <a:solidFill>
            <a:schemeClr val="accent2">
              <a:alpha val="15000"/>
            </a:schemeClr>
          </a:solidFill>
          <a:ln/>
        </p:spPr>
      </p:sp>
      <p:sp>
        <p:nvSpPr>
          <p:cNvPr id="29" name="icon-bg-272"/>
          <p:cNvSpPr/>
          <p:nvPr/>
        </p:nvSpPr>
        <p:spPr>
          <a:xfrm>
            <a:off x="8298485" y="5207508"/>
            <a:ext cx="512064" cy="512064"/>
          </a:xfrm>
          <a:prstGeom prst="ellipse">
            <a:avLst/>
          </a:prstGeom>
          <a:solidFill>
            <a:schemeClr val="tx2"/>
          </a:solidFill>
          <a:ln/>
        </p:spPr>
      </p:sp>
      <p:pic>
        <p:nvPicPr>
          <p:cNvPr id="30" name="icon-273" descr="preencoded.png">    </p:cNvPr>
          <p:cNvPicPr>
            <a:picLocks noChangeAspect="1"/>
          </p:cNvPicPr>
          <p:nvPr/>
        </p:nvPicPr>
        <p:blipFill>
          <a:blip r:embed="rId3"/>
          <a:stretch>
            <a:fillRect/>
          </a:stretch>
        </p:blipFill>
        <p:spPr>
          <a:xfrm>
            <a:off x="8431621" y="5340645"/>
            <a:ext cx="245791" cy="245791"/>
          </a:xfrm>
          <a:prstGeom prst="rect">
            <a:avLst/>
          </a:prstGeom>
        </p:spPr>
      </p:pic>
      <p:sp>
        <p:nvSpPr>
          <p:cNvPr id="31" name="text-274"/>
          <p:cNvSpPr txBox="1"/>
          <p:nvPr/>
        </p:nvSpPr>
        <p:spPr>
          <a:xfrm>
            <a:off x="8965997" y="4754880"/>
            <a:ext cx="2539898" cy="1417320"/>
          </a:xfrm>
          <a:prstGeom prst="rect">
            <a:avLst/>
          </a:prstGeom>
          <a:noFill/>
          <a:ln/>
        </p:spPr>
        <p:txBody>
          <a:bodyPr wrap="square" lIns="0" tIns="0" rIns="0" bIns="0" rtlCol="0" anchor="ctr"/>
          <a:lstStyle/>
          <a:p>
            <a:pPr indent="0" marL="0">
              <a:buNone/>
            </a:pPr>
            <a:r>
              <a:rPr lang="en-US" sz="1500" dirty="0">
                <a:solidFill>
                  <a:schemeClr val="tx1"/>
                </a:solidFill>
              </a:rPr>
              <a:t>Inactivated vaccines are safe on DMARDs and biologics. Live vaccines are generally avoided.</a:t>
            </a:r>
            <a:endParaRPr lang="en-US" sz="15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5 · WHAT HAPPENS NEXT?</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Make the wait count</a:t>
            </a:r>
            <a:endParaRPr lang="en-US" sz="3200" dirty="0"/>
          </a:p>
        </p:txBody>
      </p:sp>
      <p:sp>
        <p:nvSpPr>
          <p:cNvPr id="4" name="card-275"/>
          <p:cNvSpPr/>
          <p:nvPr/>
        </p:nvSpPr>
        <p:spPr>
          <a:xfrm>
            <a:off x="548640" y="1463040"/>
            <a:ext cx="5410048" cy="3429000"/>
          </a:xfrm>
          <a:prstGeom prst="roundRect">
            <a:avLst>
              <a:gd name="adj" fmla="val 2667"/>
            </a:avLst>
          </a:prstGeom>
          <a:solidFill>
            <a:schemeClr val="bg2"/>
          </a:solidFill>
          <a:ln/>
        </p:spPr>
      </p:sp>
      <p:sp>
        <p:nvSpPr>
          <p:cNvPr id="5" name="text-276"/>
          <p:cNvSpPr txBox="1"/>
          <p:nvPr/>
        </p:nvSpPr>
        <p:spPr>
          <a:xfrm>
            <a:off x="868680" y="1691640"/>
            <a:ext cx="4769968" cy="411480"/>
          </a:xfrm>
          <a:prstGeom prst="rect">
            <a:avLst/>
          </a:prstGeom>
          <a:noFill/>
          <a:ln/>
        </p:spPr>
        <p:txBody>
          <a:bodyPr wrap="square" lIns="0" tIns="0" rIns="0" bIns="0" rtlCol="0" anchor="t"/>
          <a:lstStyle/>
          <a:p>
            <a:pPr indent="0" marL="0">
              <a:buNone/>
            </a:pPr>
            <a:r>
              <a:rPr lang="en-US" sz="2000" b="1" dirty="0">
                <a:solidFill>
                  <a:schemeClr val="tx2"/>
                </a:solidFill>
                <a:latin typeface="+mj-lt" pitchFamily="34" charset="0"/>
                <a:ea typeface="+mj-lt" pitchFamily="34" charset="-122"/>
                <a:cs typeface="+mj-lt" pitchFamily="34" charset="-120"/>
              </a:rPr>
              <a:t>Ask the patient to</a:t>
            </a:r>
            <a:endParaRPr lang="en-US" sz="2000" dirty="0"/>
          </a:p>
        </p:txBody>
      </p:sp>
      <p:sp>
        <p:nvSpPr>
          <p:cNvPr id="6" name="icon-bg-277"/>
          <p:cNvSpPr/>
          <p:nvPr/>
        </p:nvSpPr>
        <p:spPr>
          <a:xfrm>
            <a:off x="868680" y="2286000"/>
            <a:ext cx="457200" cy="457200"/>
          </a:xfrm>
          <a:prstGeom prst="ellipse">
            <a:avLst/>
          </a:prstGeom>
          <a:solidFill>
            <a:schemeClr val="accent1"/>
          </a:solidFill>
          <a:ln/>
        </p:spPr>
      </p:sp>
      <p:pic>
        <p:nvPicPr>
          <p:cNvPr id="7" name="icon-278" descr="preencoded.png">    </p:cNvPr>
          <p:cNvPicPr>
            <a:picLocks noChangeAspect="1"/>
          </p:cNvPicPr>
          <p:nvPr/>
        </p:nvPicPr>
        <p:blipFill>
          <a:blip r:embed="rId1"/>
          <a:stretch>
            <a:fillRect/>
          </a:stretch>
        </p:blipFill>
        <p:spPr>
          <a:xfrm>
            <a:off x="987552" y="2404872"/>
            <a:ext cx="219456" cy="219456"/>
          </a:xfrm>
          <a:prstGeom prst="rect">
            <a:avLst/>
          </a:prstGeom>
        </p:spPr>
      </p:pic>
      <p:sp>
        <p:nvSpPr>
          <p:cNvPr id="8" name="text-279"/>
          <p:cNvSpPr txBox="1"/>
          <p:nvPr/>
        </p:nvSpPr>
        <p:spPr>
          <a:xfrm>
            <a:off x="1508760" y="2240280"/>
            <a:ext cx="4175608" cy="548640"/>
          </a:xfrm>
          <a:prstGeom prst="rect">
            <a:avLst/>
          </a:prstGeom>
          <a:noFill/>
          <a:ln/>
        </p:spPr>
        <p:txBody>
          <a:bodyPr wrap="square" lIns="0" tIns="0" rIns="0" bIns="0" rtlCol="0" anchor="ctr"/>
          <a:lstStyle/>
          <a:p>
            <a:pPr indent="0" marL="0">
              <a:buNone/>
            </a:pPr>
            <a:r>
              <a:rPr lang="en-US" sz="1500" dirty="0">
                <a:solidFill>
                  <a:schemeClr val="tx1"/>
                </a:solidFill>
              </a:rPr>
              <a:t>Photograph swelling, rashes or color changes at their worst</a:t>
            </a:r>
            <a:endParaRPr lang="en-US" sz="1500" dirty="0"/>
          </a:p>
        </p:txBody>
      </p:sp>
      <p:sp>
        <p:nvSpPr>
          <p:cNvPr id="9" name="icon-bg-280"/>
          <p:cNvSpPr/>
          <p:nvPr/>
        </p:nvSpPr>
        <p:spPr>
          <a:xfrm>
            <a:off x="868680" y="2907792"/>
            <a:ext cx="457200" cy="457200"/>
          </a:xfrm>
          <a:prstGeom prst="ellipse">
            <a:avLst/>
          </a:prstGeom>
          <a:solidFill>
            <a:schemeClr val="accent1"/>
          </a:solidFill>
          <a:ln/>
        </p:spPr>
      </p:sp>
      <p:pic>
        <p:nvPicPr>
          <p:cNvPr id="10" name="icon-281" descr="preencoded.png">    </p:cNvPr>
          <p:cNvPicPr>
            <a:picLocks noChangeAspect="1"/>
          </p:cNvPicPr>
          <p:nvPr/>
        </p:nvPicPr>
        <p:blipFill>
          <a:blip r:embed="rId2"/>
          <a:stretch>
            <a:fillRect/>
          </a:stretch>
        </p:blipFill>
        <p:spPr>
          <a:xfrm>
            <a:off x="987552" y="3026664"/>
            <a:ext cx="219456" cy="219456"/>
          </a:xfrm>
          <a:prstGeom prst="rect">
            <a:avLst/>
          </a:prstGeom>
        </p:spPr>
      </p:pic>
      <p:sp>
        <p:nvSpPr>
          <p:cNvPr id="11" name="text-282"/>
          <p:cNvSpPr txBox="1"/>
          <p:nvPr/>
        </p:nvSpPr>
        <p:spPr>
          <a:xfrm>
            <a:off x="1508760" y="2862072"/>
            <a:ext cx="4175608" cy="548640"/>
          </a:xfrm>
          <a:prstGeom prst="rect">
            <a:avLst/>
          </a:prstGeom>
          <a:noFill/>
          <a:ln/>
        </p:spPr>
        <p:txBody>
          <a:bodyPr wrap="square" lIns="0" tIns="0" rIns="0" bIns="0" rtlCol="0" anchor="ctr"/>
          <a:lstStyle/>
          <a:p>
            <a:pPr indent="0" marL="0">
              <a:buNone/>
            </a:pPr>
            <a:r>
              <a:rPr lang="en-US" sz="1500" dirty="0">
                <a:solidFill>
                  <a:schemeClr val="tx1"/>
                </a:solidFill>
              </a:rPr>
              <a:t>Keep a short diary of symptoms, stiffness and medicines tried</a:t>
            </a:r>
            <a:endParaRPr lang="en-US" sz="1500" dirty="0"/>
          </a:p>
        </p:txBody>
      </p:sp>
      <p:sp>
        <p:nvSpPr>
          <p:cNvPr id="12" name="icon-bg-283"/>
          <p:cNvSpPr/>
          <p:nvPr/>
        </p:nvSpPr>
        <p:spPr>
          <a:xfrm>
            <a:off x="868680" y="3529584"/>
            <a:ext cx="457200" cy="457200"/>
          </a:xfrm>
          <a:prstGeom prst="ellipse">
            <a:avLst/>
          </a:prstGeom>
          <a:solidFill>
            <a:schemeClr val="accent1"/>
          </a:solidFill>
          <a:ln/>
        </p:spPr>
      </p:sp>
      <p:pic>
        <p:nvPicPr>
          <p:cNvPr id="13" name="icon-284" descr="preencoded.png">    </p:cNvPr>
          <p:cNvPicPr>
            <a:picLocks noChangeAspect="1"/>
          </p:cNvPicPr>
          <p:nvPr/>
        </p:nvPicPr>
        <p:blipFill>
          <a:blip r:embed="rId3"/>
          <a:stretch>
            <a:fillRect/>
          </a:stretch>
        </p:blipFill>
        <p:spPr>
          <a:xfrm>
            <a:off x="987552" y="3648456"/>
            <a:ext cx="219456" cy="219456"/>
          </a:xfrm>
          <a:prstGeom prst="rect">
            <a:avLst/>
          </a:prstGeom>
        </p:spPr>
      </p:pic>
      <p:sp>
        <p:nvSpPr>
          <p:cNvPr id="14" name="text-285"/>
          <p:cNvSpPr txBox="1"/>
          <p:nvPr/>
        </p:nvSpPr>
        <p:spPr>
          <a:xfrm>
            <a:off x="1508760" y="3483864"/>
            <a:ext cx="4175608" cy="548640"/>
          </a:xfrm>
          <a:prstGeom prst="rect">
            <a:avLst/>
          </a:prstGeom>
          <a:noFill/>
          <a:ln/>
        </p:spPr>
        <p:txBody>
          <a:bodyPr wrap="square" lIns="0" tIns="0" rIns="0" bIns="0" rtlCol="0" anchor="ctr"/>
          <a:lstStyle/>
          <a:p>
            <a:pPr indent="0" marL="0">
              <a:buNone/>
            </a:pPr>
            <a:r>
              <a:rPr lang="en-US" sz="1500" dirty="0">
                <a:solidFill>
                  <a:schemeClr val="tx1"/>
                </a:solidFill>
              </a:rPr>
              <a:t>Bring a list of all medicines and supplements</a:t>
            </a:r>
            <a:endParaRPr lang="en-US" sz="1500" dirty="0"/>
          </a:p>
        </p:txBody>
      </p:sp>
      <p:sp>
        <p:nvSpPr>
          <p:cNvPr id="15" name="icon-bg-286"/>
          <p:cNvSpPr/>
          <p:nvPr/>
        </p:nvSpPr>
        <p:spPr>
          <a:xfrm>
            <a:off x="868680" y="4151376"/>
            <a:ext cx="457200" cy="457200"/>
          </a:xfrm>
          <a:prstGeom prst="ellipse">
            <a:avLst/>
          </a:prstGeom>
          <a:solidFill>
            <a:schemeClr val="accent1"/>
          </a:solidFill>
          <a:ln/>
        </p:spPr>
      </p:sp>
      <p:pic>
        <p:nvPicPr>
          <p:cNvPr id="16" name="icon-287" descr="preencoded.png">    </p:cNvPr>
          <p:cNvPicPr>
            <a:picLocks noChangeAspect="1"/>
          </p:cNvPicPr>
          <p:nvPr/>
        </p:nvPicPr>
        <p:blipFill>
          <a:blip r:embed="rId4"/>
          <a:stretch>
            <a:fillRect/>
          </a:stretch>
        </p:blipFill>
        <p:spPr>
          <a:xfrm>
            <a:off x="987552" y="4270248"/>
            <a:ext cx="219456" cy="219456"/>
          </a:xfrm>
          <a:prstGeom prst="rect">
            <a:avLst/>
          </a:prstGeom>
        </p:spPr>
      </p:pic>
      <p:sp>
        <p:nvSpPr>
          <p:cNvPr id="17" name="text-288"/>
          <p:cNvSpPr txBox="1"/>
          <p:nvPr/>
        </p:nvSpPr>
        <p:spPr>
          <a:xfrm>
            <a:off x="1508760" y="4105656"/>
            <a:ext cx="4175608" cy="548640"/>
          </a:xfrm>
          <a:prstGeom prst="rect">
            <a:avLst/>
          </a:prstGeom>
          <a:noFill/>
          <a:ln/>
        </p:spPr>
        <p:txBody>
          <a:bodyPr wrap="square" lIns="0" tIns="0" rIns="0" bIns="0" rtlCol="0" anchor="ctr"/>
          <a:lstStyle/>
          <a:p>
            <a:pPr indent="0" marL="0">
              <a:buNone/>
            </a:pPr>
            <a:r>
              <a:rPr lang="en-US" sz="1500" dirty="0">
                <a:solidFill>
                  <a:schemeClr val="tx1"/>
                </a:solidFill>
              </a:rPr>
              <a:t>Stay active, and use an NSAID if you've advised one</a:t>
            </a:r>
            <a:endParaRPr lang="en-US" sz="1500" dirty="0"/>
          </a:p>
        </p:txBody>
      </p:sp>
      <p:sp>
        <p:nvSpPr>
          <p:cNvPr id="18" name="card-289"/>
          <p:cNvSpPr/>
          <p:nvPr/>
        </p:nvSpPr>
        <p:spPr>
          <a:xfrm>
            <a:off x="6233008" y="1463040"/>
            <a:ext cx="5410048" cy="3429000"/>
          </a:xfrm>
          <a:prstGeom prst="roundRect">
            <a:avLst>
              <a:gd name="adj" fmla="val 2667"/>
            </a:avLst>
          </a:prstGeom>
          <a:solidFill>
            <a:schemeClr val="accent3">
              <a:alpha val="7000"/>
            </a:schemeClr>
          </a:solidFill>
          <a:ln w="9525">
            <a:solidFill>
              <a:schemeClr val="accent3">
                <a:alpha val="25000"/>
              </a:schemeClr>
            </a:solidFill>
            <a:prstDash val="solid"/>
          </a:ln>
        </p:spPr>
      </p:sp>
      <p:sp>
        <p:nvSpPr>
          <p:cNvPr id="19" name="text-290"/>
          <p:cNvSpPr txBox="1"/>
          <p:nvPr/>
        </p:nvSpPr>
        <p:spPr>
          <a:xfrm>
            <a:off x="6553048" y="1691640"/>
            <a:ext cx="4769968" cy="411480"/>
          </a:xfrm>
          <a:prstGeom prst="rect">
            <a:avLst/>
          </a:prstGeom>
          <a:noFill/>
          <a:ln/>
        </p:spPr>
        <p:txBody>
          <a:bodyPr wrap="square" lIns="0" tIns="0" rIns="0" bIns="0" rtlCol="0" anchor="t"/>
          <a:lstStyle/>
          <a:p>
            <a:pPr indent="0" marL="0">
              <a:buNone/>
            </a:pPr>
            <a:r>
              <a:rPr lang="en-US" sz="2000" b="1" dirty="0">
                <a:solidFill>
                  <a:schemeClr val="accent3"/>
                </a:solidFill>
                <a:latin typeface="+mj-lt" pitchFamily="34" charset="0"/>
                <a:ea typeface="+mj-lt" pitchFamily="34" charset="-122"/>
                <a:cs typeface="+mj-lt" pitchFamily="34" charset="-120"/>
              </a:rPr>
              <a:t>Seek help sooner for</a:t>
            </a:r>
            <a:endParaRPr lang="en-US" sz="2000" dirty="0"/>
          </a:p>
        </p:txBody>
      </p:sp>
      <p:sp>
        <p:nvSpPr>
          <p:cNvPr id="20" name="sooner-291"/>
          <p:cNvSpPr txBox="1"/>
          <p:nvPr/>
        </p:nvSpPr>
        <p:spPr>
          <a:xfrm>
            <a:off x="6553048" y="2286000"/>
            <a:ext cx="4769968" cy="2423160"/>
          </a:xfrm>
          <a:prstGeom prst="rect">
            <a:avLst/>
          </a:prstGeom>
          <a:noFill/>
          <a:ln/>
        </p:spPr>
        <p:txBody>
          <a:bodyPr wrap="square" lIns="0" tIns="0" rIns="0" bIns="0" rtlCol="0" anchor="t"/>
          <a:lstStyle/>
          <a:p>
            <a:pPr marL="203200" indent="-203200">
              <a:spcAft>
                <a:spcPts val="600"/>
              </a:spcAft>
              <a:buSzPct val="100000"/>
              <a:buChar char="•"/>
            </a:pPr>
            <a:r>
              <a:rPr lang="en-US" sz="1600" dirty="0">
                <a:solidFill>
                  <a:schemeClr val="tx1"/>
                </a:solidFill>
              </a:rPr>
              <a:t>New joint swelling, or a hot joint with fever</a:t>
            </a:r>
            <a:endParaRPr lang="en-US" sz="1600" dirty="0"/>
          </a:p>
          <a:p>
            <a:pPr marL="203200" indent="-203200">
              <a:spcAft>
                <a:spcPts val="600"/>
              </a:spcAft>
              <a:buSzPct val="100000"/>
              <a:buChar char="•"/>
            </a:pPr>
            <a:r>
              <a:rPr lang="en-US" sz="1600" dirty="0">
                <a:solidFill>
                  <a:schemeClr val="tx1"/>
                </a:solidFill>
              </a:rPr>
              <a:t>New headache or visual symptoms, especially over 50</a:t>
            </a:r>
            <a:endParaRPr lang="en-US" sz="1600" dirty="0"/>
          </a:p>
          <a:p>
            <a:pPr marL="203200" indent="-203200">
              <a:spcAft>
                <a:spcPts val="600"/>
              </a:spcAft>
              <a:buSzPct val="100000"/>
              <a:buChar char="•"/>
            </a:pPr>
            <a:r>
              <a:rPr lang="en-US" sz="1600" dirty="0">
                <a:solidFill>
                  <a:schemeClr val="tx1"/>
                </a:solidFill>
              </a:rPr>
              <a:t>Breathlessness, or weakness that is getting worse</a:t>
            </a:r>
            <a:endParaRPr lang="en-US" sz="1600" dirty="0"/>
          </a:p>
          <a:p>
            <a:pPr marL="203200" indent="-203200">
              <a:spcAft>
                <a:spcPts val="600"/>
              </a:spcAft>
              <a:buSzPct val="100000"/>
              <a:buChar char="•"/>
            </a:pPr>
            <a:r>
              <a:rPr lang="en-US" sz="1600" dirty="0">
                <a:solidFill>
                  <a:schemeClr val="tx1"/>
                </a:solidFill>
              </a:rPr>
              <a:t>A cold, painful or discolored finger or toe</a:t>
            </a:r>
            <a:endParaRPr lang="en-US" sz="1600" dirty="0"/>
          </a:p>
        </p:txBody>
      </p:sp>
      <p:sp>
        <p:nvSpPr>
          <p:cNvPr id="21" name="card-292"/>
          <p:cNvSpPr/>
          <p:nvPr/>
        </p:nvSpPr>
        <p:spPr>
          <a:xfrm>
            <a:off x="548640" y="5120640"/>
            <a:ext cx="11094415" cy="960120"/>
          </a:xfrm>
          <a:prstGeom prst="roundRect">
            <a:avLst>
              <a:gd name="adj" fmla="val 9524"/>
            </a:avLst>
          </a:prstGeom>
          <a:solidFill>
            <a:schemeClr val="accent2">
              <a:alpha val="15000"/>
            </a:schemeClr>
          </a:solidFill>
          <a:ln/>
        </p:spPr>
      </p:sp>
      <p:sp>
        <p:nvSpPr>
          <p:cNvPr id="22" name="icon-bg-293"/>
          <p:cNvSpPr/>
          <p:nvPr/>
        </p:nvSpPr>
        <p:spPr>
          <a:xfrm>
            <a:off x="822960" y="5321808"/>
            <a:ext cx="548640" cy="548640"/>
          </a:xfrm>
          <a:prstGeom prst="ellipse">
            <a:avLst/>
          </a:prstGeom>
          <a:solidFill>
            <a:schemeClr val="tx2"/>
          </a:solidFill>
          <a:ln/>
        </p:spPr>
      </p:sp>
      <p:pic>
        <p:nvPicPr>
          <p:cNvPr id="23" name="icon-294" descr="preencoded.png">    </p:cNvPr>
          <p:cNvPicPr>
            <a:picLocks noChangeAspect="1"/>
          </p:cNvPicPr>
          <p:nvPr/>
        </p:nvPicPr>
        <p:blipFill>
          <a:blip r:embed="rId5"/>
          <a:stretch>
            <a:fillRect/>
          </a:stretch>
        </p:blipFill>
        <p:spPr>
          <a:xfrm>
            <a:off x="965606" y="5464454"/>
            <a:ext cx="263347" cy="263347"/>
          </a:xfrm>
          <a:prstGeom prst="rect">
            <a:avLst/>
          </a:prstGeom>
        </p:spPr>
      </p:pic>
      <p:sp>
        <p:nvSpPr>
          <p:cNvPr id="24" name="steroids-295"/>
          <p:cNvSpPr txBox="1"/>
          <p:nvPr/>
        </p:nvSpPr>
        <p:spPr>
          <a:xfrm>
            <a:off x="1600200" y="5120640"/>
            <a:ext cx="9814255" cy="960120"/>
          </a:xfrm>
          <a:prstGeom prst="rect">
            <a:avLst/>
          </a:prstGeom>
          <a:noFill/>
          <a:ln/>
        </p:spPr>
        <p:txBody>
          <a:bodyPr wrap="square" lIns="0" tIns="0" rIns="0" bIns="0" rtlCol="0" anchor="ctr"/>
          <a:lstStyle/>
          <a:p>
            <a:pPr indent="0" marL="0">
              <a:buNone/>
            </a:pPr>
            <a:r>
              <a:rPr lang="en-US" sz="1600" b="1" dirty="0">
                <a:solidFill>
                  <a:schemeClr val="tx2"/>
                </a:solidFill>
              </a:rPr>
              <a:t>Glucocorticoids before the first visit: </a:t>
            </a:r>
            <a:pPr indent="0" marL="0">
              <a:buNone/>
            </a:pPr>
            <a:r>
              <a:rPr lang="en-US" sz="1600" dirty="0">
                <a:solidFill>
                  <a:schemeClr val="tx1"/>
                </a:solidFill>
              </a:rPr>
              <a:t>avoid them when you can, since they can mask synovitis and change test results. If they're needed, record the dose and dates, and tell the rheumatology team.</a:t>
            </a:r>
            <a:endParaRPr lang="en-US" sz="16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9144000" cy="292608"/>
          </a:xfrm>
          <a:prstGeom prst="rect">
            <a:avLst/>
          </a:prstGeom>
          <a:noFill/>
          <a:ln/>
        </p:spPr>
        <p:txBody>
          <a:bodyPr wrap="square" lIns="0" tIns="0" rIns="0" bIns="0" rtlCol="0"/>
          <a:lstStyle/>
          <a:p>
            <a:pPr indent="0" marL="0">
              <a:buNone/>
            </a:pPr>
            <a:r>
              <a:rPr lang="en-US" sz="1200" b="1" spc="150" kern="0" dirty="0">
                <a:solidFill>
                  <a:schemeClr val="accent2"/>
                </a:solidFill>
              </a:rPr>
              <a:t>TAKE-HOME MESSAGES</a:t>
            </a:r>
            <a:endParaRPr lang="en-US" sz="1200" dirty="0"/>
          </a:p>
        </p:txBody>
      </p:sp>
      <p:sp>
        <p:nvSpPr>
          <p:cNvPr id="3" name="Text 0"/>
          <p:cNvSpPr/>
          <p:nvPr>
            <p:ph idx="101" type="title" hasCustomPrompt="1"/>
          </p:nvPr>
        </p:nvSpPr>
        <p:spPr>
          <a:xfrm>
            <a:off x="548640" y="658368"/>
            <a:ext cx="11094415" cy="731520"/>
          </a:xfrm>
          <a:prstGeom prst="rect">
            <a:avLst/>
          </a:prstGeom>
          <a:noFill/>
          <a:ln/>
        </p:spPr>
        <p:txBody>
          <a:bodyPr wrap="square" lIns="0" tIns="0" rIns="0" bIns="0" rtlCol="0" anchor="t"/>
          <a:lstStyle/>
          <a:p>
            <a:pPr algn="l" indent="0" marL="0">
              <a:buNone/>
            </a:pPr>
            <a:r>
              <a:rPr lang="en-US" sz="3400" b="1" dirty="0">
                <a:solidFill>
                  <a:schemeClr val="bg1"/>
                </a:solidFill>
              </a:rPr>
              <a:t>Five things to remember</a:t>
            </a:r>
            <a:endParaRPr lang="en-US" sz="3400" dirty="0"/>
          </a:p>
        </p:txBody>
      </p:sp>
      <p:sp>
        <p:nvSpPr>
          <p:cNvPr id="4" name="num-bg-296"/>
          <p:cNvSpPr/>
          <p:nvPr/>
        </p:nvSpPr>
        <p:spPr>
          <a:xfrm>
            <a:off x="548640" y="1645920"/>
            <a:ext cx="548640" cy="548640"/>
          </a:xfrm>
          <a:prstGeom prst="ellipse">
            <a:avLst/>
          </a:prstGeom>
          <a:solidFill>
            <a:schemeClr val="accent2"/>
          </a:solidFill>
          <a:ln/>
        </p:spPr>
      </p:sp>
      <p:sp>
        <p:nvSpPr>
          <p:cNvPr id="5" name="num-297"/>
          <p:cNvSpPr txBox="1"/>
          <p:nvPr/>
        </p:nvSpPr>
        <p:spPr>
          <a:xfrm>
            <a:off x="548640" y="1645920"/>
            <a:ext cx="548640" cy="548640"/>
          </a:xfrm>
          <a:prstGeom prst="rect">
            <a:avLst/>
          </a:prstGeom>
          <a:noFill/>
          <a:ln/>
        </p:spPr>
        <p:txBody>
          <a:bodyPr wrap="square" lIns="0" tIns="0" rIns="0" bIns="0" rtlCol="0" anchor="ctr"/>
          <a:lstStyle/>
          <a:p>
            <a:pPr algn="ctr" indent="0" marL="0">
              <a:buNone/>
            </a:pPr>
            <a:r>
              <a:rPr lang="en-US" sz="2000" b="1" dirty="0">
                <a:solidFill>
                  <a:schemeClr val="tx2"/>
                </a:solidFill>
                <a:latin typeface="+mj-lt" pitchFamily="34" charset="0"/>
                <a:ea typeface="+mj-lt" pitchFamily="34" charset="-122"/>
                <a:cs typeface="+mj-lt" pitchFamily="34" charset="-120"/>
              </a:rPr>
              <a:t>1</a:t>
            </a:r>
            <a:endParaRPr lang="en-US" sz="2000" dirty="0"/>
          </a:p>
        </p:txBody>
      </p:sp>
      <p:sp>
        <p:nvSpPr>
          <p:cNvPr id="6" name="text-298"/>
          <p:cNvSpPr txBox="1"/>
          <p:nvPr/>
        </p:nvSpPr>
        <p:spPr>
          <a:xfrm>
            <a:off x="1371600" y="1554480"/>
            <a:ext cx="10271455" cy="777240"/>
          </a:xfrm>
          <a:prstGeom prst="rect">
            <a:avLst/>
          </a:prstGeom>
          <a:noFill/>
          <a:ln/>
        </p:spPr>
        <p:txBody>
          <a:bodyPr wrap="square" lIns="0" tIns="0" rIns="0" bIns="0" rtlCol="0" anchor="ctr"/>
          <a:lstStyle/>
          <a:p>
            <a:pPr indent="0" marL="0">
              <a:buNone/>
            </a:pPr>
            <a:r>
              <a:rPr lang="en-US" sz="1800" dirty="0">
                <a:solidFill>
                  <a:schemeClr val="bg1"/>
                </a:solidFill>
              </a:rPr>
              <a:t>Call the same day for suspected GCA, vasculitis or connective tissue disease with organ threat, and macrophage activation syndrome. Send a hot joint with fever to the emergency department.</a:t>
            </a:r>
            <a:endParaRPr lang="en-US" sz="1800" dirty="0"/>
          </a:p>
        </p:txBody>
      </p:sp>
      <p:sp>
        <p:nvSpPr>
          <p:cNvPr id="7" name="num-bg-299"/>
          <p:cNvSpPr/>
          <p:nvPr/>
        </p:nvSpPr>
        <p:spPr>
          <a:xfrm>
            <a:off x="548640" y="2542032"/>
            <a:ext cx="548640" cy="548640"/>
          </a:xfrm>
          <a:prstGeom prst="ellipse">
            <a:avLst/>
          </a:prstGeom>
          <a:solidFill>
            <a:schemeClr val="accent2"/>
          </a:solidFill>
          <a:ln/>
        </p:spPr>
      </p:sp>
      <p:sp>
        <p:nvSpPr>
          <p:cNvPr id="8" name="num-300"/>
          <p:cNvSpPr txBox="1"/>
          <p:nvPr/>
        </p:nvSpPr>
        <p:spPr>
          <a:xfrm>
            <a:off x="548640" y="2542032"/>
            <a:ext cx="548640" cy="548640"/>
          </a:xfrm>
          <a:prstGeom prst="rect">
            <a:avLst/>
          </a:prstGeom>
          <a:noFill/>
          <a:ln/>
        </p:spPr>
        <p:txBody>
          <a:bodyPr wrap="square" lIns="0" tIns="0" rIns="0" bIns="0" rtlCol="0" anchor="ctr"/>
          <a:lstStyle/>
          <a:p>
            <a:pPr algn="ctr" indent="0" marL="0">
              <a:buNone/>
            </a:pPr>
            <a:r>
              <a:rPr lang="en-US" sz="2000" b="1" dirty="0">
                <a:solidFill>
                  <a:schemeClr val="tx2"/>
                </a:solidFill>
                <a:latin typeface="+mj-lt" pitchFamily="34" charset="0"/>
                <a:ea typeface="+mj-lt" pitchFamily="34" charset="-122"/>
                <a:cs typeface="+mj-lt" pitchFamily="34" charset="-120"/>
              </a:rPr>
              <a:t>2</a:t>
            </a:r>
            <a:endParaRPr lang="en-US" sz="2000" dirty="0"/>
          </a:p>
        </p:txBody>
      </p:sp>
      <p:sp>
        <p:nvSpPr>
          <p:cNvPr id="9" name="text-301"/>
          <p:cNvSpPr txBox="1"/>
          <p:nvPr/>
        </p:nvSpPr>
        <p:spPr>
          <a:xfrm>
            <a:off x="1371600" y="2450592"/>
            <a:ext cx="10271455" cy="777240"/>
          </a:xfrm>
          <a:prstGeom prst="rect">
            <a:avLst/>
          </a:prstGeom>
          <a:noFill/>
          <a:ln/>
        </p:spPr>
        <p:txBody>
          <a:bodyPr wrap="square" lIns="0" tIns="0" rIns="0" bIns="0" rtlCol="0" anchor="ctr"/>
          <a:lstStyle/>
          <a:p>
            <a:pPr indent="0" marL="0">
              <a:buNone/>
            </a:pPr>
            <a:r>
              <a:rPr lang="en-US" sz="1800" dirty="0">
                <a:solidFill>
                  <a:schemeClr val="bg1"/>
                </a:solidFill>
              </a:rPr>
              <a:t>Refer new synovitis early. Don't wait for blood tests; normal results don't rule it out.</a:t>
            </a:r>
            <a:endParaRPr lang="en-US" sz="1800" dirty="0"/>
          </a:p>
        </p:txBody>
      </p:sp>
      <p:sp>
        <p:nvSpPr>
          <p:cNvPr id="10" name="num-bg-302"/>
          <p:cNvSpPr/>
          <p:nvPr/>
        </p:nvSpPr>
        <p:spPr>
          <a:xfrm>
            <a:off x="548640" y="3438144"/>
            <a:ext cx="548640" cy="548640"/>
          </a:xfrm>
          <a:prstGeom prst="ellipse">
            <a:avLst/>
          </a:prstGeom>
          <a:solidFill>
            <a:schemeClr val="accent2"/>
          </a:solidFill>
          <a:ln/>
        </p:spPr>
      </p:sp>
      <p:sp>
        <p:nvSpPr>
          <p:cNvPr id="11" name="num-303"/>
          <p:cNvSpPr txBox="1"/>
          <p:nvPr/>
        </p:nvSpPr>
        <p:spPr>
          <a:xfrm>
            <a:off x="548640" y="3438144"/>
            <a:ext cx="548640" cy="548640"/>
          </a:xfrm>
          <a:prstGeom prst="rect">
            <a:avLst/>
          </a:prstGeom>
          <a:noFill/>
          <a:ln/>
        </p:spPr>
        <p:txBody>
          <a:bodyPr wrap="square" lIns="0" tIns="0" rIns="0" bIns="0" rtlCol="0" anchor="ctr"/>
          <a:lstStyle/>
          <a:p>
            <a:pPr algn="ctr" indent="0" marL="0">
              <a:buNone/>
            </a:pPr>
            <a:r>
              <a:rPr lang="en-US" sz="2000" b="1" dirty="0">
                <a:solidFill>
                  <a:schemeClr val="tx2"/>
                </a:solidFill>
                <a:latin typeface="+mj-lt" pitchFamily="34" charset="0"/>
                <a:ea typeface="+mj-lt" pitchFamily="34" charset="-122"/>
                <a:cs typeface="+mj-lt" pitchFamily="34" charset="-120"/>
              </a:rPr>
              <a:t>3</a:t>
            </a:r>
            <a:endParaRPr lang="en-US" sz="2000" dirty="0"/>
          </a:p>
        </p:txBody>
      </p:sp>
      <p:sp>
        <p:nvSpPr>
          <p:cNvPr id="12" name="text-304"/>
          <p:cNvSpPr txBox="1"/>
          <p:nvPr/>
        </p:nvSpPr>
        <p:spPr>
          <a:xfrm>
            <a:off x="1371600" y="3346704"/>
            <a:ext cx="10271455" cy="777240"/>
          </a:xfrm>
          <a:prstGeom prst="rect">
            <a:avLst/>
          </a:prstGeom>
          <a:noFill/>
          <a:ln/>
        </p:spPr>
        <p:txBody>
          <a:bodyPr wrap="square" lIns="0" tIns="0" rIns="0" bIns="0" rtlCol="0" anchor="ctr"/>
          <a:lstStyle/>
          <a:p>
            <a:pPr indent="0" marL="0">
              <a:buNone/>
            </a:pPr>
            <a:r>
              <a:rPr lang="en-US" sz="1800" dirty="0">
                <a:solidFill>
                  <a:schemeClr val="bg1"/>
                </a:solidFill>
              </a:rPr>
              <a:t>A positive ANA alone rarely needs a visit. Symptoms and specific antibodies decide.</a:t>
            </a:r>
            <a:endParaRPr lang="en-US" sz="1800" dirty="0"/>
          </a:p>
        </p:txBody>
      </p:sp>
      <p:sp>
        <p:nvSpPr>
          <p:cNvPr id="13" name="num-bg-305"/>
          <p:cNvSpPr/>
          <p:nvPr/>
        </p:nvSpPr>
        <p:spPr>
          <a:xfrm>
            <a:off x="548640" y="4334256"/>
            <a:ext cx="548640" cy="548640"/>
          </a:xfrm>
          <a:prstGeom prst="ellipse">
            <a:avLst/>
          </a:prstGeom>
          <a:solidFill>
            <a:schemeClr val="accent2"/>
          </a:solidFill>
          <a:ln/>
        </p:spPr>
      </p:sp>
      <p:sp>
        <p:nvSpPr>
          <p:cNvPr id="14" name="num-306"/>
          <p:cNvSpPr txBox="1"/>
          <p:nvPr/>
        </p:nvSpPr>
        <p:spPr>
          <a:xfrm>
            <a:off x="548640" y="4334256"/>
            <a:ext cx="548640" cy="548640"/>
          </a:xfrm>
          <a:prstGeom prst="rect">
            <a:avLst/>
          </a:prstGeom>
          <a:noFill/>
          <a:ln/>
        </p:spPr>
        <p:txBody>
          <a:bodyPr wrap="square" lIns="0" tIns="0" rIns="0" bIns="0" rtlCol="0" anchor="ctr"/>
          <a:lstStyle/>
          <a:p>
            <a:pPr algn="ctr" indent="0" marL="0">
              <a:buNone/>
            </a:pPr>
            <a:r>
              <a:rPr lang="en-US" sz="2000" b="1" dirty="0">
                <a:solidFill>
                  <a:schemeClr val="tx2"/>
                </a:solidFill>
                <a:latin typeface="+mj-lt" pitchFamily="34" charset="0"/>
                <a:ea typeface="+mj-lt" pitchFamily="34" charset="-122"/>
                <a:cs typeface="+mj-lt" pitchFamily="34" charset="-120"/>
              </a:rPr>
              <a:t>4</a:t>
            </a:r>
            <a:endParaRPr lang="en-US" sz="2000" dirty="0"/>
          </a:p>
        </p:txBody>
      </p:sp>
      <p:sp>
        <p:nvSpPr>
          <p:cNvPr id="15" name="text-307"/>
          <p:cNvSpPr txBox="1"/>
          <p:nvPr/>
        </p:nvSpPr>
        <p:spPr>
          <a:xfrm>
            <a:off x="1371600" y="4242816"/>
            <a:ext cx="10271455" cy="777240"/>
          </a:xfrm>
          <a:prstGeom prst="rect">
            <a:avLst/>
          </a:prstGeom>
          <a:noFill/>
          <a:ln/>
        </p:spPr>
        <p:txBody>
          <a:bodyPr wrap="square" lIns="0" tIns="0" rIns="0" bIns="0" rtlCol="0" anchor="ctr"/>
          <a:lstStyle/>
          <a:p>
            <a:pPr indent="0" marL="0">
              <a:buNone/>
            </a:pPr>
            <a:r>
              <a:rPr lang="en-US" sz="1800" dirty="0">
                <a:solidFill>
                  <a:schemeClr val="bg1"/>
                </a:solidFill>
              </a:rPr>
              <a:t>Every referral needs a question, a working diagnosis, the duration and the swollen joints.</a:t>
            </a:r>
            <a:endParaRPr lang="en-US" sz="1800" dirty="0"/>
          </a:p>
        </p:txBody>
      </p:sp>
      <p:sp>
        <p:nvSpPr>
          <p:cNvPr id="16" name="num-bg-308"/>
          <p:cNvSpPr/>
          <p:nvPr/>
        </p:nvSpPr>
        <p:spPr>
          <a:xfrm>
            <a:off x="548640" y="5230368"/>
            <a:ext cx="548640" cy="548640"/>
          </a:xfrm>
          <a:prstGeom prst="ellipse">
            <a:avLst/>
          </a:prstGeom>
          <a:solidFill>
            <a:schemeClr val="accent2"/>
          </a:solidFill>
          <a:ln/>
        </p:spPr>
      </p:sp>
      <p:sp>
        <p:nvSpPr>
          <p:cNvPr id="17" name="num-309"/>
          <p:cNvSpPr txBox="1"/>
          <p:nvPr/>
        </p:nvSpPr>
        <p:spPr>
          <a:xfrm>
            <a:off x="548640" y="5230368"/>
            <a:ext cx="548640" cy="548640"/>
          </a:xfrm>
          <a:prstGeom prst="rect">
            <a:avLst/>
          </a:prstGeom>
          <a:noFill/>
          <a:ln/>
        </p:spPr>
        <p:txBody>
          <a:bodyPr wrap="square" lIns="0" tIns="0" rIns="0" bIns="0" rtlCol="0" anchor="ctr"/>
          <a:lstStyle/>
          <a:p>
            <a:pPr algn="ctr" indent="0" marL="0">
              <a:buNone/>
            </a:pPr>
            <a:r>
              <a:rPr lang="en-US" sz="2000" b="1" dirty="0">
                <a:solidFill>
                  <a:schemeClr val="tx2"/>
                </a:solidFill>
                <a:latin typeface="+mj-lt" pitchFamily="34" charset="0"/>
                <a:ea typeface="+mj-lt" pitchFamily="34" charset="-122"/>
                <a:cs typeface="+mj-lt" pitchFamily="34" charset="-120"/>
              </a:rPr>
              <a:t>5</a:t>
            </a:r>
            <a:endParaRPr lang="en-US" sz="2000" dirty="0"/>
          </a:p>
        </p:txBody>
      </p:sp>
      <p:sp>
        <p:nvSpPr>
          <p:cNvPr id="18" name="text-310"/>
          <p:cNvSpPr txBox="1"/>
          <p:nvPr/>
        </p:nvSpPr>
        <p:spPr>
          <a:xfrm>
            <a:off x="1371600" y="5138928"/>
            <a:ext cx="10271455" cy="777240"/>
          </a:xfrm>
          <a:prstGeom prst="rect">
            <a:avLst/>
          </a:prstGeom>
          <a:noFill/>
          <a:ln/>
        </p:spPr>
        <p:txBody>
          <a:bodyPr wrap="square" lIns="0" tIns="0" rIns="0" bIns="0" rtlCol="0" anchor="ctr"/>
          <a:lstStyle/>
          <a:p>
            <a:pPr indent="0" marL="0">
              <a:buNone/>
            </a:pPr>
            <a:r>
              <a:rPr lang="en-US" sz="1800" dirty="0">
                <a:solidFill>
                  <a:schemeClr val="bg1"/>
                </a:solidFill>
              </a:rPr>
              <a:t>Avoid glucocorticoids before the first visit when you can (GCA is the exception), and record them when you can't.</a:t>
            </a:r>
            <a:endParaRPr lang="en-US" sz="18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RESOURCES</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Free tools at rheumreferral.com</a:t>
            </a:r>
            <a:endParaRPr lang="en-US" sz="3200" dirty="0"/>
          </a:p>
        </p:txBody>
      </p:sp>
      <p:sp>
        <p:nvSpPr>
          <p:cNvPr id="4" name="card-311"/>
          <p:cNvSpPr/>
          <p:nvPr/>
        </p:nvSpPr>
        <p:spPr>
          <a:xfrm>
            <a:off x="548640" y="1508760"/>
            <a:ext cx="5410048" cy="1783080"/>
          </a:xfrm>
          <a:prstGeom prst="roundRect">
            <a:avLst>
              <a:gd name="adj" fmla="val 5128"/>
            </a:avLst>
          </a:prstGeom>
          <a:solidFill>
            <a:schemeClr val="bg1"/>
          </a:solidFill>
          <a:ln w="9525">
            <a:solidFill>
              <a:schemeClr val="tx2">
                <a:alpha val="15000"/>
              </a:schemeClr>
            </a:solidFill>
            <a:prstDash val="solid"/>
          </a:ln>
          <a:effectLst>
            <a:outerShdw sx="100000" sy="100000" kx="0" ky="0" algn="bl" rotWithShape="0" blurRad="101600" dist="25400" dir="5400000">
              <a:srgbClr val="0C2233">
                <a:alpha val="12000"/>
              </a:srgbClr>
            </a:outerShdw>
          </a:effectLst>
        </p:spPr>
      </p:sp>
      <p:sp>
        <p:nvSpPr>
          <p:cNvPr id="5" name="icon-bg-312"/>
          <p:cNvSpPr/>
          <p:nvPr/>
        </p:nvSpPr>
        <p:spPr>
          <a:xfrm>
            <a:off x="868680" y="1828800"/>
            <a:ext cx="658368" cy="658368"/>
          </a:xfrm>
          <a:prstGeom prst="ellipse">
            <a:avLst/>
          </a:prstGeom>
          <a:solidFill>
            <a:schemeClr val="accent1"/>
          </a:solidFill>
          <a:ln/>
        </p:spPr>
      </p:sp>
      <p:pic>
        <p:nvPicPr>
          <p:cNvPr id="6" name="icon-313" descr="preencoded.png">    </p:cNvPr>
          <p:cNvPicPr>
            <a:picLocks noChangeAspect="1"/>
          </p:cNvPicPr>
          <p:nvPr/>
        </p:nvPicPr>
        <p:blipFill>
          <a:blip r:embed="rId1"/>
          <a:stretch>
            <a:fillRect/>
          </a:stretch>
        </p:blipFill>
        <p:spPr>
          <a:xfrm>
            <a:off x="1039856" y="1999976"/>
            <a:ext cx="316017" cy="316017"/>
          </a:xfrm>
          <a:prstGeom prst="rect">
            <a:avLst/>
          </a:prstGeom>
        </p:spPr>
      </p:pic>
      <p:sp>
        <p:nvSpPr>
          <p:cNvPr id="7" name="tool-314"/>
          <p:cNvSpPr txBox="1"/>
          <p:nvPr/>
        </p:nvSpPr>
        <p:spPr>
          <a:xfrm>
            <a:off x="1783080" y="1783080"/>
            <a:ext cx="3947008" cy="1325880"/>
          </a:xfrm>
          <a:prstGeom prst="rect">
            <a:avLst/>
          </a:prstGeom>
          <a:noFill/>
          <a:ln/>
        </p:spPr>
        <p:txBody>
          <a:bodyPr wrap="square" lIns="0" tIns="0" rIns="0" bIns="0" rtlCol="0" anchor="t"/>
          <a:lstStyle/>
          <a:p>
            <a:pPr indent="0" marL="0">
              <a:spcAft>
                <a:spcPts val="600"/>
              </a:spcAft>
              <a:buNone/>
            </a:pPr>
            <a:r>
              <a:rPr lang="en-US" sz="2000" b="1" dirty="0">
                <a:solidFill>
                  <a:schemeClr val="tx2"/>
                </a:solidFill>
              </a:rPr>
              <a:t>Ask the Assistant</a:t>
            </a:r>
            <a:endParaRPr lang="en-US" sz="2000" dirty="0"/>
          </a:p>
          <a:p>
            <a:pPr indent="0" marL="0">
              <a:spcAft>
                <a:spcPts val="600"/>
              </a:spcAft>
              <a:buNone/>
            </a:pPr>
            <a:r>
              <a:rPr lang="en-US" sz="1600" dirty="0">
                <a:solidFill>
                  <a:schemeClr val="tx1"/>
                </a:solidFill>
              </a:rPr>
              <a:t>A step-by-step guide from “Should I refer?” to labs, medicines, pregnancy, vaccines and children</a:t>
            </a:r>
            <a:endParaRPr lang="en-US" sz="2000" dirty="0"/>
          </a:p>
        </p:txBody>
      </p:sp>
      <p:sp>
        <p:nvSpPr>
          <p:cNvPr id="8" name="card-315"/>
          <p:cNvSpPr/>
          <p:nvPr/>
        </p:nvSpPr>
        <p:spPr>
          <a:xfrm>
            <a:off x="6233008" y="1508760"/>
            <a:ext cx="5410048" cy="1783080"/>
          </a:xfrm>
          <a:prstGeom prst="roundRect">
            <a:avLst>
              <a:gd name="adj" fmla="val 5128"/>
            </a:avLst>
          </a:prstGeom>
          <a:solidFill>
            <a:schemeClr val="bg1"/>
          </a:solidFill>
          <a:ln w="9525">
            <a:solidFill>
              <a:schemeClr val="tx2">
                <a:alpha val="15000"/>
              </a:schemeClr>
            </a:solidFill>
            <a:prstDash val="solid"/>
          </a:ln>
          <a:effectLst>
            <a:outerShdw sx="100000" sy="100000" kx="0" ky="0" algn="bl" rotWithShape="0" blurRad="101600" dist="25400" dir="5400000">
              <a:srgbClr val="0C2233">
                <a:alpha val="12000"/>
              </a:srgbClr>
            </a:outerShdw>
          </a:effectLst>
        </p:spPr>
      </p:sp>
      <p:sp>
        <p:nvSpPr>
          <p:cNvPr id="9" name="icon-bg-316"/>
          <p:cNvSpPr/>
          <p:nvPr/>
        </p:nvSpPr>
        <p:spPr>
          <a:xfrm>
            <a:off x="6553048" y="1828800"/>
            <a:ext cx="658368" cy="658368"/>
          </a:xfrm>
          <a:prstGeom prst="ellipse">
            <a:avLst/>
          </a:prstGeom>
          <a:solidFill>
            <a:schemeClr val="accent1"/>
          </a:solidFill>
          <a:ln/>
        </p:spPr>
      </p:sp>
      <p:pic>
        <p:nvPicPr>
          <p:cNvPr id="10" name="icon-317" descr="preencoded.png">    </p:cNvPr>
          <p:cNvPicPr>
            <a:picLocks noChangeAspect="1"/>
          </p:cNvPicPr>
          <p:nvPr/>
        </p:nvPicPr>
        <p:blipFill>
          <a:blip r:embed="rId2"/>
          <a:stretch>
            <a:fillRect/>
          </a:stretch>
        </p:blipFill>
        <p:spPr>
          <a:xfrm>
            <a:off x="6724223" y="1999976"/>
            <a:ext cx="316017" cy="316017"/>
          </a:xfrm>
          <a:prstGeom prst="rect">
            <a:avLst/>
          </a:prstGeom>
        </p:spPr>
      </p:pic>
      <p:sp>
        <p:nvSpPr>
          <p:cNvPr id="11" name="tool-318"/>
          <p:cNvSpPr txBox="1"/>
          <p:nvPr/>
        </p:nvSpPr>
        <p:spPr>
          <a:xfrm>
            <a:off x="7467448" y="1783080"/>
            <a:ext cx="3947008" cy="1325880"/>
          </a:xfrm>
          <a:prstGeom prst="rect">
            <a:avLst/>
          </a:prstGeom>
          <a:noFill/>
          <a:ln/>
        </p:spPr>
        <p:txBody>
          <a:bodyPr wrap="square" lIns="0" tIns="0" rIns="0" bIns="0" rtlCol="0" anchor="t"/>
          <a:lstStyle/>
          <a:p>
            <a:pPr indent="0" marL="0">
              <a:spcAft>
                <a:spcPts val="600"/>
              </a:spcAft>
              <a:buNone/>
            </a:pPr>
            <a:r>
              <a:rPr lang="en-US" sz="2000" b="1" dirty="0">
                <a:solidFill>
                  <a:schemeClr val="tx2"/>
                </a:solidFill>
              </a:rPr>
              <a:t>When to Refer</a:t>
            </a:r>
            <a:endParaRPr lang="en-US" sz="2000" dirty="0"/>
          </a:p>
          <a:p>
            <a:pPr indent="0" marL="0">
              <a:spcAft>
                <a:spcPts val="600"/>
              </a:spcAft>
              <a:buNone/>
            </a:pPr>
            <a:r>
              <a:rPr lang="en-US" sz="1600" dirty="0">
                <a:solidFill>
                  <a:schemeClr val="tx1"/>
                </a:solidFill>
              </a:rPr>
              <a:t>62 adult and pediatric conditions by urgency, each with its features, first steps and sources</a:t>
            </a:r>
            <a:endParaRPr lang="en-US" sz="2000" dirty="0"/>
          </a:p>
        </p:txBody>
      </p:sp>
      <p:sp>
        <p:nvSpPr>
          <p:cNvPr id="12" name="card-319"/>
          <p:cNvSpPr/>
          <p:nvPr/>
        </p:nvSpPr>
        <p:spPr>
          <a:xfrm>
            <a:off x="548640" y="3611880"/>
            <a:ext cx="5410048" cy="1783080"/>
          </a:xfrm>
          <a:prstGeom prst="roundRect">
            <a:avLst>
              <a:gd name="adj" fmla="val 5128"/>
            </a:avLst>
          </a:prstGeom>
          <a:solidFill>
            <a:schemeClr val="bg1"/>
          </a:solidFill>
          <a:ln w="9525">
            <a:solidFill>
              <a:schemeClr val="tx2">
                <a:alpha val="15000"/>
              </a:schemeClr>
            </a:solidFill>
            <a:prstDash val="solid"/>
          </a:ln>
          <a:effectLst>
            <a:outerShdw sx="100000" sy="100000" kx="0" ky="0" algn="bl" rotWithShape="0" blurRad="101600" dist="25400" dir="5400000">
              <a:srgbClr val="0C2233">
                <a:alpha val="12000"/>
              </a:srgbClr>
            </a:outerShdw>
          </a:effectLst>
        </p:spPr>
      </p:sp>
      <p:sp>
        <p:nvSpPr>
          <p:cNvPr id="13" name="icon-bg-320"/>
          <p:cNvSpPr/>
          <p:nvPr/>
        </p:nvSpPr>
        <p:spPr>
          <a:xfrm>
            <a:off x="868680" y="3931920"/>
            <a:ext cx="658368" cy="658368"/>
          </a:xfrm>
          <a:prstGeom prst="ellipse">
            <a:avLst/>
          </a:prstGeom>
          <a:solidFill>
            <a:schemeClr val="accent1"/>
          </a:solidFill>
          <a:ln/>
        </p:spPr>
      </p:sp>
      <p:pic>
        <p:nvPicPr>
          <p:cNvPr id="14" name="icon-321" descr="preencoded.png">    </p:cNvPr>
          <p:cNvPicPr>
            <a:picLocks noChangeAspect="1"/>
          </p:cNvPicPr>
          <p:nvPr/>
        </p:nvPicPr>
        <p:blipFill>
          <a:blip r:embed="rId3"/>
          <a:stretch>
            <a:fillRect/>
          </a:stretch>
        </p:blipFill>
        <p:spPr>
          <a:xfrm>
            <a:off x="1039856" y="4103096"/>
            <a:ext cx="316017" cy="316017"/>
          </a:xfrm>
          <a:prstGeom prst="rect">
            <a:avLst/>
          </a:prstGeom>
        </p:spPr>
      </p:pic>
      <p:sp>
        <p:nvSpPr>
          <p:cNvPr id="15" name="tool-322"/>
          <p:cNvSpPr txBox="1"/>
          <p:nvPr/>
        </p:nvSpPr>
        <p:spPr>
          <a:xfrm>
            <a:off x="1783080" y="3886200"/>
            <a:ext cx="3947008" cy="1325880"/>
          </a:xfrm>
          <a:prstGeom prst="rect">
            <a:avLst/>
          </a:prstGeom>
          <a:noFill/>
          <a:ln/>
        </p:spPr>
        <p:txBody>
          <a:bodyPr wrap="square" lIns="0" tIns="0" rIns="0" bIns="0" rtlCol="0" anchor="t"/>
          <a:lstStyle/>
          <a:p>
            <a:pPr indent="0" marL="0">
              <a:spcAft>
                <a:spcPts val="600"/>
              </a:spcAft>
              <a:buNone/>
            </a:pPr>
            <a:r>
              <a:rPr lang="en-US" sz="2000" b="1" dirty="0">
                <a:solidFill>
                  <a:schemeClr val="tx2"/>
                </a:solidFill>
              </a:rPr>
              <a:t>How to Refer</a:t>
            </a:r>
            <a:endParaRPr lang="en-US" sz="2000" dirty="0"/>
          </a:p>
          <a:p>
            <a:pPr indent="0" marL="0">
              <a:spcAft>
                <a:spcPts val="600"/>
              </a:spcAft>
              <a:buNone/>
            </a:pPr>
            <a:r>
              <a:rPr lang="en-US" sz="1600" dirty="0">
                <a:solidFill>
                  <a:schemeClr val="tx1"/>
                </a:solidFill>
              </a:rPr>
              <a:t>The usual workup by condition group, plus what to do when a result arrives on its own</a:t>
            </a:r>
            <a:endParaRPr lang="en-US" sz="2000" dirty="0"/>
          </a:p>
        </p:txBody>
      </p:sp>
      <p:sp>
        <p:nvSpPr>
          <p:cNvPr id="16" name="card-323"/>
          <p:cNvSpPr/>
          <p:nvPr/>
        </p:nvSpPr>
        <p:spPr>
          <a:xfrm>
            <a:off x="6233008" y="3611880"/>
            <a:ext cx="5410048" cy="1783080"/>
          </a:xfrm>
          <a:prstGeom prst="roundRect">
            <a:avLst>
              <a:gd name="adj" fmla="val 5128"/>
            </a:avLst>
          </a:prstGeom>
          <a:solidFill>
            <a:schemeClr val="bg1"/>
          </a:solidFill>
          <a:ln w="9525">
            <a:solidFill>
              <a:schemeClr val="tx2">
                <a:alpha val="15000"/>
              </a:schemeClr>
            </a:solidFill>
            <a:prstDash val="solid"/>
          </a:ln>
          <a:effectLst>
            <a:outerShdw sx="100000" sy="100000" kx="0" ky="0" algn="bl" rotWithShape="0" blurRad="101600" dist="25400" dir="5400000">
              <a:srgbClr val="0C2233">
                <a:alpha val="12000"/>
              </a:srgbClr>
            </a:outerShdw>
          </a:effectLst>
        </p:spPr>
      </p:sp>
      <p:sp>
        <p:nvSpPr>
          <p:cNvPr id="17" name="icon-bg-324"/>
          <p:cNvSpPr/>
          <p:nvPr/>
        </p:nvSpPr>
        <p:spPr>
          <a:xfrm>
            <a:off x="6553048" y="3931920"/>
            <a:ext cx="658368" cy="658368"/>
          </a:xfrm>
          <a:prstGeom prst="ellipse">
            <a:avLst/>
          </a:prstGeom>
          <a:solidFill>
            <a:schemeClr val="accent1"/>
          </a:solidFill>
          <a:ln/>
        </p:spPr>
      </p:sp>
      <p:pic>
        <p:nvPicPr>
          <p:cNvPr id="18" name="icon-325" descr="preencoded.png">    </p:cNvPr>
          <p:cNvPicPr>
            <a:picLocks noChangeAspect="1"/>
          </p:cNvPicPr>
          <p:nvPr/>
        </p:nvPicPr>
        <p:blipFill>
          <a:blip r:embed="rId4"/>
          <a:stretch>
            <a:fillRect/>
          </a:stretch>
        </p:blipFill>
        <p:spPr>
          <a:xfrm>
            <a:off x="6724223" y="4103096"/>
            <a:ext cx="316017" cy="316017"/>
          </a:xfrm>
          <a:prstGeom prst="rect">
            <a:avLst/>
          </a:prstGeom>
        </p:spPr>
      </p:pic>
      <p:sp>
        <p:nvSpPr>
          <p:cNvPr id="19" name="tool-326"/>
          <p:cNvSpPr txBox="1"/>
          <p:nvPr/>
        </p:nvSpPr>
        <p:spPr>
          <a:xfrm>
            <a:off x="7467448" y="3886200"/>
            <a:ext cx="3947008" cy="1325880"/>
          </a:xfrm>
          <a:prstGeom prst="rect">
            <a:avLst/>
          </a:prstGeom>
          <a:noFill/>
          <a:ln/>
        </p:spPr>
        <p:txBody>
          <a:bodyPr wrap="square" lIns="0" tIns="0" rIns="0" bIns="0" rtlCol="0" anchor="t"/>
          <a:lstStyle/>
          <a:p>
            <a:pPr indent="0" marL="0">
              <a:spcAft>
                <a:spcPts val="600"/>
              </a:spcAft>
              <a:buNone/>
            </a:pPr>
            <a:r>
              <a:rPr lang="en-US" sz="2000" b="1" dirty="0">
                <a:solidFill>
                  <a:schemeClr val="tx2"/>
                </a:solidFill>
              </a:rPr>
              <a:t>Printable downloads</a:t>
            </a:r>
            <a:endParaRPr lang="en-US" sz="2000" dirty="0"/>
          </a:p>
          <a:p>
            <a:pPr indent="0" marL="0">
              <a:spcAft>
                <a:spcPts val="600"/>
              </a:spcAft>
              <a:buNone/>
            </a:pPr>
            <a:r>
              <a:rPr lang="en-US" sz="1600" dirty="0">
                <a:solidFill>
                  <a:schemeClr val="tx1"/>
                </a:solidFill>
              </a:rPr>
              <a:t>Referral quick card, positive ANA guide, DMARD card, referral template and patient handout</a:t>
            </a:r>
            <a:endParaRPr lang="en-US" sz="2000" dirty="0"/>
          </a:p>
        </p:txBody>
      </p:sp>
      <p:sp>
        <p:nvSpPr>
          <p:cNvPr id="20" name="tools-note-327"/>
          <p:cNvSpPr txBox="1"/>
          <p:nvPr/>
        </p:nvSpPr>
        <p:spPr>
          <a:xfrm>
            <a:off x="548640" y="5806440"/>
            <a:ext cx="11094415" cy="36576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Free and independent. Every recommendation links to its source. Not affiliated with any professional organization.</a:t>
            </a:r>
            <a:endParaRPr lang="en-US" sz="14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10896"/>
            <a:ext cx="9144000" cy="274320"/>
          </a:xfrm>
          <a:prstGeom prst="rect">
            <a:avLst/>
          </a:prstGeom>
          <a:noFill/>
          <a:ln/>
        </p:spPr>
        <p:txBody>
          <a:bodyPr wrap="square" lIns="0" tIns="0" rIns="0" bIns="0" rtlCol="0"/>
          <a:lstStyle/>
          <a:p>
            <a:pPr indent="0" marL="0">
              <a:buNone/>
            </a:pPr>
            <a:r>
              <a:rPr lang="en-US" sz="1200" b="1" spc="150" kern="0" dirty="0">
                <a:solidFill>
                  <a:schemeClr val="accent1"/>
                </a:solidFill>
              </a:rPr>
              <a:t>SOURCES</a:t>
            </a:r>
            <a:endParaRPr lang="en-US" sz="1200" dirty="0"/>
          </a:p>
        </p:txBody>
      </p:sp>
      <p:sp>
        <p:nvSpPr>
          <p:cNvPr id="3" name="Text 0"/>
          <p:cNvSpPr/>
          <p:nvPr>
            <p:ph idx="101" type="title" hasCustomPrompt="1"/>
          </p:nvPr>
        </p:nvSpPr>
        <p:spPr>
          <a:xfrm>
            <a:off x="548640" y="585216"/>
            <a:ext cx="11094415" cy="658368"/>
          </a:xfrm>
          <a:prstGeom prst="rect">
            <a:avLst/>
          </a:prstGeom>
          <a:noFill/>
          <a:ln/>
        </p:spPr>
        <p:txBody>
          <a:bodyPr wrap="square" lIns="0" tIns="0" rIns="0" bIns="0" rtlCol="0" anchor="t"/>
          <a:lstStyle/>
          <a:p>
            <a:pPr algn="l" indent="0" marL="0">
              <a:buNone/>
            </a:pPr>
            <a:r>
              <a:rPr lang="en-US" sz="3200" b="1" dirty="0">
                <a:solidFill>
                  <a:schemeClr val="tx2"/>
                </a:solidFill>
              </a:rPr>
              <a:t>Sources</a:t>
            </a:r>
            <a:endParaRPr lang="en-US" sz="3200" dirty="0"/>
          </a:p>
        </p:txBody>
      </p:sp>
      <p:sp>
        <p:nvSpPr>
          <p:cNvPr id="4" name="sources-1-328"/>
          <p:cNvSpPr txBox="1"/>
          <p:nvPr/>
        </p:nvSpPr>
        <p:spPr>
          <a:xfrm>
            <a:off x="548640" y="1417320"/>
            <a:ext cx="5364328" cy="4572000"/>
          </a:xfrm>
          <a:prstGeom prst="rect">
            <a:avLst/>
          </a:prstGeom>
          <a:noFill/>
          <a:ln/>
        </p:spPr>
        <p:txBody>
          <a:bodyPr wrap="square" lIns="0" tIns="0" rIns="0" bIns="0" rtlCol="0" anchor="t"/>
          <a:lstStyle/>
          <a:p>
            <a:pPr indent="0" marL="0">
              <a:spcAft>
                <a:spcPts val="500"/>
              </a:spcAft>
              <a:buNone/>
            </a:pPr>
            <a:r>
              <a:rPr lang="en-US" sz="1200" dirty="0">
                <a:solidFill>
                  <a:schemeClr val="tx1"/>
                </a:solidFill>
              </a:rPr>
              <a:t>1. Battafarano et al., 2015 ACR Workforce Study (2018)</a:t>
            </a:r>
            <a:endParaRPr lang="en-US" sz="1200" dirty="0"/>
          </a:p>
          <a:p>
            <a:pPr indent="0" marL="0">
              <a:spcAft>
                <a:spcPts val="500"/>
              </a:spcAft>
              <a:buNone/>
            </a:pPr>
            <a:r>
              <a:rPr lang="en-US" sz="1200" dirty="0">
                <a:solidFill>
                  <a:schemeClr val="tx1"/>
                </a:solidFill>
              </a:rPr>
              <a:t>2. ACR 2015 Workforce Study report (PDF)</a:t>
            </a:r>
            <a:endParaRPr lang="en-US" sz="1200" dirty="0"/>
          </a:p>
          <a:p>
            <a:pPr indent="0" marL="0">
              <a:spcAft>
                <a:spcPts val="500"/>
              </a:spcAft>
              <a:buNone/>
            </a:pPr>
            <a:r>
              <a:rPr lang="en-US" sz="1200" dirty="0">
                <a:solidFill>
                  <a:schemeClr val="tx1"/>
                </a:solidFill>
              </a:rPr>
              <a:t>3. Graydon &amp; Thompson, J Rheumatol 2008 (referral triage)</a:t>
            </a:r>
            <a:endParaRPr lang="en-US" sz="1200" dirty="0"/>
          </a:p>
          <a:p>
            <a:pPr indent="0" marL="0">
              <a:spcAft>
                <a:spcPts val="500"/>
              </a:spcAft>
              <a:buNone/>
            </a:pPr>
            <a:r>
              <a:rPr lang="en-US" sz="1200" dirty="0">
                <a:solidFill>
                  <a:schemeClr val="tx1"/>
                </a:solidFill>
              </a:rPr>
              <a:t>4. ACR/VF 2021 GCA &amp; Takayasu guideline</a:t>
            </a:r>
            <a:endParaRPr lang="en-US" sz="1200" dirty="0"/>
          </a:p>
          <a:p>
            <a:pPr indent="0" marL="0">
              <a:spcAft>
                <a:spcPts val="500"/>
              </a:spcAft>
              <a:buNone/>
            </a:pPr>
            <a:r>
              <a:rPr lang="en-US" sz="1200" dirty="0">
                <a:solidFill>
                  <a:schemeClr val="tx1"/>
                </a:solidFill>
              </a:rPr>
              <a:t>5. EULAR 2025 PMR &amp; large-vessel vasculitis recommendations</a:t>
            </a:r>
            <a:endParaRPr lang="en-US" sz="1200" dirty="0"/>
          </a:p>
          <a:p>
            <a:pPr indent="0" marL="0">
              <a:spcAft>
                <a:spcPts val="500"/>
              </a:spcAft>
              <a:buNone/>
            </a:pPr>
            <a:r>
              <a:rPr lang="en-US" sz="1200" dirty="0">
                <a:solidFill>
                  <a:schemeClr val="tx1"/>
                </a:solidFill>
              </a:rPr>
              <a:t>6. ACR/VF 2021 vasculitis guidelines</a:t>
            </a:r>
            <a:endParaRPr lang="en-US" sz="1200" dirty="0"/>
          </a:p>
          <a:p>
            <a:pPr indent="0" marL="0">
              <a:spcAft>
                <a:spcPts val="500"/>
              </a:spcAft>
              <a:buNone/>
            </a:pPr>
            <a:r>
              <a:rPr lang="en-US" sz="1200" dirty="0">
                <a:solidFill>
                  <a:schemeClr val="tx1"/>
                </a:solidFill>
              </a:rPr>
              <a:t>7. EULAR 2022 ANCA vasculitis recommendations</a:t>
            </a:r>
            <a:endParaRPr lang="en-US" sz="1200" dirty="0"/>
          </a:p>
          <a:p>
            <a:pPr indent="0" marL="0">
              <a:spcAft>
                <a:spcPts val="500"/>
              </a:spcAft>
              <a:buNone/>
            </a:pPr>
            <a:r>
              <a:rPr lang="en-US" sz="1200" dirty="0">
                <a:solidFill>
                  <a:schemeClr val="tx1"/>
                </a:solidFill>
              </a:rPr>
              <a:t>8. ACR 2024 lupus nephritis guideline</a:t>
            </a:r>
            <a:endParaRPr lang="en-US" sz="1200" dirty="0"/>
          </a:p>
          <a:p>
            <a:pPr indent="0" marL="0">
              <a:spcAft>
                <a:spcPts val="500"/>
              </a:spcAft>
              <a:buNone/>
            </a:pPr>
            <a:r>
              <a:rPr lang="en-US" sz="1200" dirty="0">
                <a:solidFill>
                  <a:schemeClr val="tx1"/>
                </a:solidFill>
              </a:rPr>
              <a:t>9. EULAR 2025 lupus nephritis recommendations</a:t>
            </a:r>
            <a:endParaRPr lang="en-US" sz="1200" dirty="0"/>
          </a:p>
          <a:p>
            <a:pPr indent="0" marL="0">
              <a:spcAft>
                <a:spcPts val="500"/>
              </a:spcAft>
              <a:buNone/>
            </a:pPr>
            <a:r>
              <a:rPr lang="en-US" sz="1200" dirty="0">
                <a:solidFill>
                  <a:schemeClr val="tx1"/>
                </a:solidFill>
              </a:rPr>
              <a:t>10. EULAR/ACR 2022 HLH/MAS points to consider</a:t>
            </a:r>
            <a:endParaRPr lang="en-US" sz="1200" dirty="0"/>
          </a:p>
          <a:p>
            <a:pPr indent="0" marL="0">
              <a:spcAft>
                <a:spcPts val="500"/>
              </a:spcAft>
              <a:buNone/>
            </a:pPr>
            <a:r>
              <a:rPr lang="en-US" sz="1200" dirty="0">
                <a:solidFill>
                  <a:schemeClr val="tx1"/>
                </a:solidFill>
              </a:rPr>
              <a:t>11. EULAR/PReS 2024 Still's disease recommendations</a:t>
            </a:r>
            <a:endParaRPr lang="en-US" sz="1200" dirty="0"/>
          </a:p>
          <a:p>
            <a:pPr indent="0" marL="0">
              <a:spcAft>
                <a:spcPts val="500"/>
              </a:spcAft>
              <a:buNone/>
            </a:pPr>
            <a:r>
              <a:rPr lang="en-US" sz="1200" dirty="0">
                <a:solidFill>
                  <a:schemeClr val="tx1"/>
                </a:solidFill>
              </a:rPr>
              <a:t>12. EULAR 2023 imaging in large-vessel vasculitis</a:t>
            </a:r>
            <a:endParaRPr lang="en-US" sz="1200" dirty="0"/>
          </a:p>
          <a:p>
            <a:pPr indent="0" marL="0">
              <a:spcAft>
                <a:spcPts val="500"/>
              </a:spcAft>
              <a:buNone/>
            </a:pPr>
            <a:r>
              <a:rPr lang="en-US" sz="1200" dirty="0">
                <a:solidFill>
                  <a:schemeClr val="tx1"/>
                </a:solidFill>
              </a:rPr>
              <a:t>13. BSR 2020 GCA guideline</a:t>
            </a:r>
            <a:endParaRPr lang="en-US" sz="1200" dirty="0"/>
          </a:p>
          <a:p>
            <a:pPr indent="0" marL="0">
              <a:spcAft>
                <a:spcPts val="500"/>
              </a:spcAft>
              <a:buNone/>
            </a:pPr>
            <a:r>
              <a:rPr lang="en-US" sz="1200" dirty="0">
                <a:solidFill>
                  <a:schemeClr val="tx1"/>
                </a:solidFill>
              </a:rPr>
              <a:t>14. FDA approval of upadacitinib for GCA (2025)</a:t>
            </a:r>
            <a:endParaRPr lang="en-US" sz="1200" dirty="0"/>
          </a:p>
          <a:p>
            <a:pPr indent="0" marL="0">
              <a:spcAft>
                <a:spcPts val="500"/>
              </a:spcAft>
              <a:buNone/>
            </a:pPr>
            <a:r>
              <a:rPr lang="en-US" sz="1200" dirty="0">
                <a:solidFill>
                  <a:schemeClr val="tx1"/>
                </a:solidFill>
              </a:rPr>
              <a:t>15. EULAR 2016 early arthritis recommendations</a:t>
            </a:r>
            <a:endParaRPr lang="en-US" sz="1200" dirty="0"/>
          </a:p>
          <a:p>
            <a:pPr indent="0" marL="0">
              <a:spcAft>
                <a:spcPts val="500"/>
              </a:spcAft>
              <a:buNone/>
            </a:pPr>
            <a:r>
              <a:rPr lang="en-US" sz="1200" dirty="0">
                <a:solidFill>
                  <a:schemeClr val="tx1"/>
                </a:solidFill>
              </a:rPr>
              <a:t>16. NICE NG100: RA in adults</a:t>
            </a:r>
            <a:endParaRPr lang="en-US" sz="1200" dirty="0"/>
          </a:p>
          <a:p>
            <a:pPr indent="0" marL="0">
              <a:spcAft>
                <a:spcPts val="500"/>
              </a:spcAft>
              <a:buNone/>
            </a:pPr>
            <a:r>
              <a:rPr lang="en-US" sz="1200" dirty="0">
                <a:solidFill>
                  <a:schemeClr val="tx1"/>
                </a:solidFill>
              </a:rPr>
              <a:t>17. SE London rheumatology referral &amp; triage guidelines (v8.0, 2022, PDF)</a:t>
            </a:r>
            <a:endParaRPr lang="en-US" sz="1200" dirty="0"/>
          </a:p>
          <a:p>
            <a:pPr indent="0" marL="0">
              <a:spcAft>
                <a:spcPts val="500"/>
              </a:spcAft>
              <a:buNone/>
            </a:pPr>
            <a:r>
              <a:rPr lang="en-US" sz="1200" dirty="0">
                <a:solidFill>
                  <a:schemeClr val="tx1"/>
                </a:solidFill>
              </a:rPr>
              <a:t>18. BSR specialist advice, referral &amp; triage</a:t>
            </a:r>
            <a:endParaRPr lang="en-US" sz="1200" dirty="0"/>
          </a:p>
        </p:txBody>
      </p:sp>
      <p:sp>
        <p:nvSpPr>
          <p:cNvPr id="5" name="sources-2-329"/>
          <p:cNvSpPr txBox="1"/>
          <p:nvPr/>
        </p:nvSpPr>
        <p:spPr>
          <a:xfrm>
            <a:off x="6278728" y="1417320"/>
            <a:ext cx="5364328" cy="4572000"/>
          </a:xfrm>
          <a:prstGeom prst="rect">
            <a:avLst/>
          </a:prstGeom>
          <a:noFill/>
          <a:ln/>
        </p:spPr>
        <p:txBody>
          <a:bodyPr wrap="square" lIns="0" tIns="0" rIns="0" bIns="0" rtlCol="0" anchor="t"/>
          <a:lstStyle/>
          <a:p>
            <a:pPr indent="0" marL="0">
              <a:spcAft>
                <a:spcPts val="500"/>
              </a:spcAft>
              <a:buNone/>
            </a:pPr>
            <a:r>
              <a:rPr lang="en-US" sz="1200" dirty="0">
                <a:solidFill>
                  <a:schemeClr val="tx1"/>
                </a:solidFill>
              </a:rPr>
              <a:t>19. ACR 2021 RA guideline</a:t>
            </a:r>
            <a:endParaRPr lang="en-US" sz="1200" dirty="0"/>
          </a:p>
          <a:p>
            <a:pPr indent="0" marL="0">
              <a:spcAft>
                <a:spcPts val="500"/>
              </a:spcAft>
              <a:buNone/>
            </a:pPr>
            <a:r>
              <a:rPr lang="en-US" sz="1200" dirty="0">
                <a:solidFill>
                  <a:schemeClr val="tx1"/>
                </a:solidFill>
              </a:rPr>
              <a:t>20. EULAR 2025 RA recommendations</a:t>
            </a:r>
            <a:endParaRPr lang="en-US" sz="1200" dirty="0"/>
          </a:p>
          <a:p>
            <a:pPr indent="0" marL="0">
              <a:spcAft>
                <a:spcPts val="500"/>
              </a:spcAft>
              <a:buNone/>
            </a:pPr>
            <a:r>
              <a:rPr lang="en-US" sz="1200" dirty="0">
                <a:solidFill>
                  <a:schemeClr val="tx1"/>
                </a:solidFill>
              </a:rPr>
              <a:t>21. Tan et al., Arthritis Rheum 1997 (ANA in healthy people)</a:t>
            </a:r>
            <a:endParaRPr lang="en-US" sz="1200" dirty="0"/>
          </a:p>
          <a:p>
            <a:pPr indent="0" marL="0">
              <a:spcAft>
                <a:spcPts val="500"/>
              </a:spcAft>
              <a:buNone/>
            </a:pPr>
            <a:r>
              <a:rPr lang="en-US" sz="1200" dirty="0">
                <a:solidFill>
                  <a:schemeClr val="tx1"/>
                </a:solidFill>
              </a:rPr>
              <a:t>22. Abeles &amp; Abeles, Am J Med 2013 (positive ANA)</a:t>
            </a:r>
            <a:endParaRPr lang="en-US" sz="1200" dirty="0"/>
          </a:p>
          <a:p>
            <a:pPr indent="0" marL="0">
              <a:spcAft>
                <a:spcPts val="500"/>
              </a:spcAft>
              <a:buNone/>
            </a:pPr>
            <a:r>
              <a:rPr lang="en-US" sz="1200" dirty="0">
                <a:solidFill>
                  <a:schemeClr val="tx1"/>
                </a:solidFill>
              </a:rPr>
              <a:t>23. ACR/CHEST 2023 ILD screening guideline</a:t>
            </a:r>
            <a:endParaRPr lang="en-US" sz="1200" dirty="0"/>
          </a:p>
          <a:p>
            <a:pPr indent="0" marL="0">
              <a:spcAft>
                <a:spcPts val="500"/>
              </a:spcAft>
              <a:buNone/>
            </a:pPr>
            <a:r>
              <a:rPr lang="en-US" sz="1200" dirty="0">
                <a:solidFill>
                  <a:schemeClr val="tx1"/>
                </a:solidFill>
              </a:rPr>
              <a:t>24. BSR 2022 myositis guideline</a:t>
            </a:r>
            <a:endParaRPr lang="en-US" sz="1200" dirty="0"/>
          </a:p>
          <a:p>
            <a:pPr indent="0" marL="0">
              <a:spcAft>
                <a:spcPts val="500"/>
              </a:spcAft>
              <a:buNone/>
            </a:pPr>
            <a:r>
              <a:rPr lang="en-US" sz="1200" dirty="0">
                <a:solidFill>
                  <a:schemeClr val="tx1"/>
                </a:solidFill>
              </a:rPr>
              <a:t>25. 2026 axSpA guideline summary (PDF)</a:t>
            </a:r>
            <a:endParaRPr lang="en-US" sz="1200" dirty="0"/>
          </a:p>
          <a:p>
            <a:pPr indent="0" marL="0">
              <a:spcAft>
                <a:spcPts val="500"/>
              </a:spcAft>
              <a:buNone/>
            </a:pPr>
            <a:r>
              <a:rPr lang="en-US" sz="1200" dirty="0">
                <a:solidFill>
                  <a:schemeClr val="tx1"/>
                </a:solidFill>
              </a:rPr>
              <a:t>26. ACR 2020 gout guideline</a:t>
            </a:r>
            <a:endParaRPr lang="en-US" sz="1200" dirty="0"/>
          </a:p>
          <a:p>
            <a:pPr indent="0" marL="0">
              <a:spcAft>
                <a:spcPts val="500"/>
              </a:spcAft>
              <a:buNone/>
            </a:pPr>
            <a:r>
              <a:rPr lang="en-US" sz="1200" dirty="0">
                <a:solidFill>
                  <a:schemeClr val="tx1"/>
                </a:solidFill>
              </a:rPr>
              <a:t>27. 2026 OA guideline summary (PDF)</a:t>
            </a:r>
            <a:endParaRPr lang="en-US" sz="1200" dirty="0"/>
          </a:p>
          <a:p>
            <a:pPr indent="0" marL="0">
              <a:spcAft>
                <a:spcPts val="500"/>
              </a:spcAft>
              <a:buNone/>
            </a:pPr>
            <a:r>
              <a:rPr lang="en-US" sz="1200" dirty="0">
                <a:solidFill>
                  <a:schemeClr val="tx1"/>
                </a:solidFill>
              </a:rPr>
              <a:t>28. EULAR 2017 fibromyalgia recommendations</a:t>
            </a:r>
            <a:endParaRPr lang="en-US" sz="1200" dirty="0"/>
          </a:p>
          <a:p>
            <a:pPr indent="0" marL="0">
              <a:spcAft>
                <a:spcPts val="500"/>
              </a:spcAft>
              <a:buNone/>
            </a:pPr>
            <a:r>
              <a:rPr lang="en-US" sz="1200" dirty="0">
                <a:solidFill>
                  <a:schemeClr val="tx1"/>
                </a:solidFill>
              </a:rPr>
              <a:t>29. 2026 JIA guideline summary (PDF)</a:t>
            </a:r>
            <a:endParaRPr lang="en-US" sz="1200" dirty="0"/>
          </a:p>
          <a:p>
            <a:pPr indent="0" marL="0">
              <a:spcAft>
                <a:spcPts val="500"/>
              </a:spcAft>
              <a:buNone/>
            </a:pPr>
            <a:r>
              <a:rPr lang="en-US" sz="1200" dirty="0">
                <a:solidFill>
                  <a:schemeClr val="tx1"/>
                </a:solidFill>
              </a:rPr>
              <a:t>30. AHA 2024 Kawasaki disease update</a:t>
            </a:r>
            <a:endParaRPr lang="en-US" sz="1200" dirty="0"/>
          </a:p>
          <a:p>
            <a:pPr indent="0" marL="0">
              <a:spcAft>
                <a:spcPts val="500"/>
              </a:spcAft>
              <a:buNone/>
            </a:pPr>
            <a:r>
              <a:rPr lang="en-US" sz="1200" dirty="0">
                <a:solidFill>
                  <a:schemeClr val="tx1"/>
                </a:solidFill>
              </a:rPr>
              <a:t>31. ACR/AF 2019 JIA-associated uveitis guideline</a:t>
            </a:r>
            <a:endParaRPr lang="en-US" sz="1200" dirty="0"/>
          </a:p>
          <a:p>
            <a:pPr indent="0" marL="0">
              <a:spcAft>
                <a:spcPts val="500"/>
              </a:spcAft>
              <a:buNone/>
            </a:pPr>
            <a:r>
              <a:rPr lang="en-US" sz="1200" dirty="0">
                <a:solidFill>
                  <a:schemeClr val="tx1"/>
                </a:solidFill>
              </a:rPr>
              <a:t>32. ACR 2012 RA update (DMARD monitoring intervals)</a:t>
            </a:r>
            <a:endParaRPr lang="en-US" sz="1200" dirty="0"/>
          </a:p>
          <a:p>
            <a:pPr indent="0" marL="0">
              <a:spcAft>
                <a:spcPts val="500"/>
              </a:spcAft>
              <a:buNone/>
            </a:pPr>
            <a:r>
              <a:rPr lang="en-US" sz="1200" dirty="0">
                <a:solidFill>
                  <a:schemeClr val="tx1"/>
                </a:solidFill>
              </a:rPr>
              <a:t>33. BSR 2025 csDMARD prescribing &amp; monitoring guideline</a:t>
            </a:r>
            <a:endParaRPr lang="en-US" sz="1200" dirty="0"/>
          </a:p>
          <a:p>
            <a:pPr indent="0" marL="0">
              <a:spcAft>
                <a:spcPts val="500"/>
              </a:spcAft>
              <a:buNone/>
            </a:pPr>
            <a:r>
              <a:rPr lang="en-US" sz="1200" dirty="0">
                <a:solidFill>
                  <a:schemeClr val="tx1"/>
                </a:solidFill>
              </a:rPr>
              <a:t>34. NHS Specialist Pharmacy Service: methotrexate monitoring</a:t>
            </a:r>
            <a:endParaRPr lang="en-US" sz="1200" dirty="0"/>
          </a:p>
          <a:p>
            <a:pPr indent="0" marL="0">
              <a:spcAft>
                <a:spcPts val="500"/>
              </a:spcAft>
              <a:buNone/>
            </a:pPr>
            <a:r>
              <a:rPr lang="en-US" sz="1200" dirty="0">
                <a:solidFill>
                  <a:schemeClr val="tx1"/>
                </a:solidFill>
              </a:rPr>
              <a:t>35. ACR 2022 vaccination guideline</a:t>
            </a:r>
            <a:endParaRPr lang="en-US" sz="1200" dirty="0"/>
          </a:p>
        </p:txBody>
      </p:sp>
      <p:sp>
        <p:nvSpPr>
          <p:cNvPr id="6" name="sources-note-330"/>
          <p:cNvSpPr txBox="1"/>
          <p:nvPr/>
        </p:nvSpPr>
        <p:spPr>
          <a:xfrm>
            <a:off x="548640" y="5897880"/>
            <a:ext cx="11094415" cy="320040"/>
          </a:xfrm>
          <a:prstGeom prst="rect">
            <a:avLst/>
          </a:prstGeom>
          <a:noFill/>
          <a:ln/>
        </p:spPr>
        <p:txBody>
          <a:bodyPr wrap="square" lIns="0" tIns="0" rIns="0" bIns="0" rtlCol="0" anchor="ctr"/>
          <a:lstStyle/>
          <a:p>
            <a:pPr indent="0" marL="0">
              <a:buNone/>
            </a:pPr>
            <a:r>
              <a:rPr lang="en-US" sz="1200" dirty="0">
                <a:solidFill>
                  <a:schemeClr val="tx1">
                    <a:alpha val="70000"/>
                  </a:schemeClr>
                </a:solidFill>
              </a:rPr>
              <a:t>Links for every source: rheumreferral.com (each condition page lists its references).</a:t>
            </a:r>
            <a:endParaRPr lang="en-US" sz="1200" dirty="0"/>
          </a:p>
        </p:txBody>
      </p:sp>
      <p:sp>
        <p:nvSpPr>
          <p:cNvPr id="25" name="Slide Number Placeholder 0"/>
          <p:cNvSpPr>
            <a:spLocks noGrp="1"/>
          </p:cNvSpPr>
          <p:nvPr>
            <p:ph type="sldNum" sz="quarter" idx="4294967295"/>
          </p:nvPr>
        </p:nvSpPr>
        <p:spPr>
          <a:xfrm>
            <a:off x="11094415" y="6382512"/>
            <a:ext cx="548640" cy="256032"/>
          </a:xfrm>
          <a:prstGeom prst="rect">
            <a:avLst/>
          </a:prstGeom>
          <a:extLst>
            <a:ext uri="{C572A759-6A51-4108-AA02-DFA0A04FC94B}">
              <ma14:wrappingTextBoxFlag xmlns:ma14="http://schemas.microsoft.com/office/mac/drawingml/2011/main" val="0"/>
            </a:ext>
          </a:extLst>
        </p:spPr>
        <p:txBody>
          <a:bodyPr/>
          <a:lstStyle>
            <a:lvl1pPr>
              <a:defRPr sz="1000">
                <a:solidFill>
                  <a:schemeClr val="tx1"/>
                </a:solidFill>
              </a:defRPr>
            </a:lvl1pPr>
          </a:lstStyle>
          <a:p>
            <a:pPr algn="r"/>
            <a:fld id="{F7021451-1387-4CA6-816F-3879F97B5CBC}" type="slidenum">
              <a:rPr b="0" lang="en-US"/>
              <a:t>19</a:t>
            </a:fld>
            <a:endParaRPr lang="en-US"/>
          </a:p>
        </p:txBody>
      </p:sp>
    </p:spTree>
  </p:cSld>
  <p:clrMapOvr>
    <a:masterClrMapping/>
  </p:clrMapOvr>
</p:sld>
</file>

<file path=ppt/theme/theme1.xml><?xml version="1.0" encoding="utf-8"?>
<a:theme xmlns:a="http://schemas.openxmlformats.org/drawingml/2006/main" name="RheumReferral">
  <a:themeElements>
    <a:clrScheme name="RheumReferral">
      <a:dk1>
        <a:srgbClr val="13212C"/>
      </a:dk1>
      <a:lt1>
        <a:srgbClr val="FFFFFF"/>
      </a:lt1>
      <a:dk2>
        <a:srgbClr val="0C2233"/>
      </a:dk2>
      <a:lt2>
        <a:srgbClr val="EEF3F5"/>
      </a:lt2>
      <a:accent1>
        <a:srgbClr val="14765F"/>
      </a:accent1>
      <a:accent2>
        <a:srgbClr val="C98A1B"/>
      </a:accent2>
      <a:accent3>
        <a:srgbClr val="B42318"/>
      </a:accent3>
      <a:accent4>
        <a:srgbClr val="B93815"/>
      </a:accent4>
      <a:accent5>
        <a:srgbClr val="175CD3"/>
      </a:accent5>
      <a:accent6>
        <a:srgbClr val="067647"/>
      </a:accent6>
      <a:hlink>
        <a:srgbClr val="0F6B56"/>
      </a:hlink>
      <a:folHlink>
        <a:srgbClr val="5B3FC4"/>
      </a:folHlink>
    </a:clrScheme>
    <a:fontScheme name="RheumReferral">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RheumReferral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and how to refer to rheumatology</dc:title>
  <dc:subject>Education for referring clinicians</dc:subject>
  <dc:creator>Vivek Mehta, MBBS</dc:creator>
  <cp:lastModifiedBy>Vivek Mehta, MBBS</cp:lastModifiedBy>
  <cp:revision>1</cp:revision>
  <dcterms:created xsi:type="dcterms:W3CDTF">2026-10-17T01:32:50Z</dcterms:created>
  <dcterms:modified xsi:type="dcterms:W3CDTF">2026-10-17T01:32:50Z</dcterms:modified>
</cp:coreProperties>
</file>